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66" r:id="rId5"/>
    <p:sldId id="308" r:id="rId6"/>
    <p:sldId id="313" r:id="rId7"/>
    <p:sldId id="309" r:id="rId8"/>
    <p:sldId id="310" r:id="rId9"/>
    <p:sldId id="311" r:id="rId10"/>
    <p:sldId id="312" r:id="rId11"/>
    <p:sldId id="315" r:id="rId12"/>
    <p:sldId id="31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383" autoAdjust="0"/>
    <p:restoredTop sz="94619" autoAdjust="0"/>
  </p:normalViewPr>
  <p:slideViewPr>
    <p:cSldViewPr snapToGrid="0">
      <p:cViewPr>
        <p:scale>
          <a:sx n="86" d="100"/>
          <a:sy n="86" d="100"/>
        </p:scale>
        <p:origin x="-546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A66772-F185-4D58-B8BB-E9370D7A7A2B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40FC4FFE-8987-4A26-B7F4-8A516F18ADAE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Detect drugs fast and accurately </a:t>
          </a:r>
        </a:p>
      </dgm:t>
    </dgm:pt>
    <dgm:pt modelId="{CAD7EF86-FB23-41F6-BF42-040B36DEFDB1}" type="parTrans" cxnId="{C7AD8469-3C68-4AF9-AB82-79B0043AA120}">
      <dgm:prSet/>
      <dgm:spPr/>
      <dgm:t>
        <a:bodyPr/>
        <a:lstStyle/>
        <a:p>
          <a:endParaRPr lang="en-US"/>
        </a:p>
      </dgm:t>
    </dgm:pt>
    <dgm:pt modelId="{5B62599A-5C9B-48E7-896E-EA782AC60C8B}" type="sibTrans" cxnId="{C7AD8469-3C68-4AF9-AB82-79B0043AA120}">
      <dgm:prSet/>
      <dgm:spPr/>
      <dgm:t>
        <a:bodyPr/>
        <a:lstStyle/>
        <a:p>
          <a:endParaRPr lang="en-US"/>
        </a:p>
      </dgm:t>
    </dgm:pt>
    <dgm:pt modelId="{49225C73-1633-42F1-AB3B-7CB183E5F8B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Catch drug dealers</a:t>
          </a:r>
        </a:p>
      </dgm:t>
    </dgm:pt>
    <dgm:pt modelId="{1A0E2090-1D4F-438A-8766-B6030CE01ADD}" type="parTrans" cxnId="{A9154303-8225-4248-91DC-1B0156A35F07}">
      <dgm:prSet/>
      <dgm:spPr/>
      <dgm:t>
        <a:bodyPr/>
        <a:lstStyle/>
        <a:p>
          <a:endParaRPr lang="en-US"/>
        </a:p>
      </dgm:t>
    </dgm:pt>
    <dgm:pt modelId="{9646853A-8964-4519-A5B1-0B7D18B2983D}" type="sibTrans" cxnId="{A9154303-8225-4248-91DC-1B0156A35F07}">
      <dgm:prSet/>
      <dgm:spPr/>
      <dgm:t>
        <a:bodyPr/>
        <a:lstStyle/>
        <a:p>
          <a:endParaRPr lang="en-US"/>
        </a:p>
      </dgm:t>
    </dgm:pt>
    <dgm:pt modelId="{1C383F32-22E8-4F62-A3E0-BDC3D5F4899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/>
            <a:t>Help with forensic investigation</a:t>
          </a:r>
        </a:p>
      </dgm:t>
    </dgm:pt>
    <dgm:pt modelId="{A7920A2F-3244-4159-AF04-6A1D38B7B317}" type="parTrans" cxnId="{C4CCE57E-E871-46D6-BAD5-880252C95D22}">
      <dgm:prSet/>
      <dgm:spPr/>
      <dgm:t>
        <a:bodyPr/>
        <a:lstStyle/>
        <a:p>
          <a:endParaRPr lang="en-US"/>
        </a:p>
      </dgm:t>
    </dgm:pt>
    <dgm:pt modelId="{8500F72A-2C6D-4FDF-9C1D-CA691380EB0B}" type="sibTrans" cxnId="{C4CCE57E-E871-46D6-BAD5-880252C95D22}">
      <dgm:prSet/>
      <dgm:spPr/>
      <dgm:t>
        <a:bodyPr/>
        <a:lstStyle/>
        <a:p>
          <a:endParaRPr lang="en-US"/>
        </a:p>
      </dgm:t>
    </dgm:pt>
    <dgm:pt modelId="{B6056BFB-47D7-4C5F-BA11-2CB63C56A52D}" type="pres">
      <dgm:prSet presAssocID="{01A66772-F185-4D58-B8BB-E9370D7A7A2B}" presName="root" presStyleCnt="0">
        <dgm:presLayoutVars>
          <dgm:dir/>
          <dgm:resizeHandles val="exact"/>
        </dgm:presLayoutVars>
      </dgm:prSet>
      <dgm:spPr/>
    </dgm:pt>
    <dgm:pt modelId="{311B26C8-22B1-4363-B621-DD56FB7418C8}" type="pres">
      <dgm:prSet presAssocID="{40FC4FFE-8987-4A26-B7F4-8A516F18ADAE}" presName="compNode" presStyleCnt="0"/>
      <dgm:spPr/>
    </dgm:pt>
    <dgm:pt modelId="{A201D7A7-914C-4D24-8B82-EE40155AB0BE}" type="pres">
      <dgm:prSet presAssocID="{40FC4FFE-8987-4A26-B7F4-8A516F18ADAE}" presName="iconBgRect" presStyleLbl="bgShp" presStyleIdx="0" presStyleCnt="3"/>
      <dgm:spPr>
        <a:prstGeom prst="ellipse">
          <a:avLst/>
        </a:prstGeom>
      </dgm:spPr>
    </dgm:pt>
    <dgm:pt modelId="{8FA2F131-CD01-4CBD-B7A5-1B9B5E7F0402}" type="pres">
      <dgm:prSet presAssocID="{40FC4FFE-8987-4A26-B7F4-8A516F18ADA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 with solid fill"/>
        </a:ext>
      </dgm:extLst>
    </dgm:pt>
    <dgm:pt modelId="{F755F00C-B2DB-4097-B4BC-8F1BACC938B7}" type="pres">
      <dgm:prSet presAssocID="{40FC4FFE-8987-4A26-B7F4-8A516F18ADAE}" presName="spaceRect" presStyleCnt="0"/>
      <dgm:spPr/>
    </dgm:pt>
    <dgm:pt modelId="{08F4E96D-0DB6-4476-8C51-7CC7EC2F227B}" type="pres">
      <dgm:prSet presAssocID="{40FC4FFE-8987-4A26-B7F4-8A516F18ADAE}" presName="textRect" presStyleLbl="revTx" presStyleIdx="0" presStyleCnt="3">
        <dgm:presLayoutVars>
          <dgm:chMax val="1"/>
          <dgm:chPref val="1"/>
        </dgm:presLayoutVars>
      </dgm:prSet>
      <dgm:spPr/>
    </dgm:pt>
    <dgm:pt modelId="{5AB3C10D-885E-4522-AB39-7ED4318D191A}" type="pres">
      <dgm:prSet presAssocID="{5B62599A-5C9B-48E7-896E-EA782AC60C8B}" presName="sibTrans" presStyleCnt="0"/>
      <dgm:spPr/>
    </dgm:pt>
    <dgm:pt modelId="{2F278BF9-E1B2-4A1C-B065-C19A7B904219}" type="pres">
      <dgm:prSet presAssocID="{49225C73-1633-42F1-AB3B-7CB183E5F8B8}" presName="compNode" presStyleCnt="0"/>
      <dgm:spPr/>
    </dgm:pt>
    <dgm:pt modelId="{543C18BC-1989-44B2-9862-C670C61D3452}" type="pres">
      <dgm:prSet presAssocID="{49225C73-1633-42F1-AB3B-7CB183E5F8B8}" presName="iconBgRect" presStyleLbl="bgShp" presStyleIdx="1" presStyleCnt="3"/>
      <dgm:spPr>
        <a:prstGeom prst="ellipse">
          <a:avLst/>
        </a:prstGeom>
      </dgm:spPr>
    </dgm:pt>
    <dgm:pt modelId="{E94F35BC-9C76-400A-BBCA-0032259E2E5A}" type="pres">
      <dgm:prSet presAssocID="{49225C73-1633-42F1-AB3B-7CB183E5F8B8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n with solid fill"/>
        </a:ext>
      </dgm:extLst>
    </dgm:pt>
    <dgm:pt modelId="{503A6D04-9ADD-43CC-9847-497CD48F2D11}" type="pres">
      <dgm:prSet presAssocID="{49225C73-1633-42F1-AB3B-7CB183E5F8B8}" presName="spaceRect" presStyleCnt="0"/>
      <dgm:spPr/>
    </dgm:pt>
    <dgm:pt modelId="{20363298-B2A6-463D-A7BE-F9F67404E389}" type="pres">
      <dgm:prSet presAssocID="{49225C73-1633-42F1-AB3B-7CB183E5F8B8}" presName="textRect" presStyleLbl="revTx" presStyleIdx="1" presStyleCnt="3">
        <dgm:presLayoutVars>
          <dgm:chMax val="1"/>
          <dgm:chPref val="1"/>
        </dgm:presLayoutVars>
      </dgm:prSet>
      <dgm:spPr/>
    </dgm:pt>
    <dgm:pt modelId="{A47947BB-708D-4F7E-B072-3C2E42B34B24}" type="pres">
      <dgm:prSet presAssocID="{9646853A-8964-4519-A5B1-0B7D18B2983D}" presName="sibTrans" presStyleCnt="0"/>
      <dgm:spPr/>
    </dgm:pt>
    <dgm:pt modelId="{BDCD0AC9-D564-4025-AD8A-36664A6CBE31}" type="pres">
      <dgm:prSet presAssocID="{1C383F32-22E8-4F62-A3E0-BDC3D5F48992}" presName="compNode" presStyleCnt="0"/>
      <dgm:spPr/>
    </dgm:pt>
    <dgm:pt modelId="{5BDDFF18-9AEC-4E5E-B9AA-33D86F01A63E}" type="pres">
      <dgm:prSet presAssocID="{1C383F32-22E8-4F62-A3E0-BDC3D5F48992}" presName="iconBgRect" presStyleLbl="bgShp" presStyleIdx="2" presStyleCnt="3"/>
      <dgm:spPr>
        <a:prstGeom prst="ellipse">
          <a:avLst/>
        </a:prstGeom>
      </dgm:spPr>
    </dgm:pt>
    <dgm:pt modelId="{F09AEBFF-D2D3-4FFF-AD65-C3CEAEEB10F2}" type="pres">
      <dgm:prSet presAssocID="{1C383F32-22E8-4F62-A3E0-BDC3D5F48992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ipboard with solid fill"/>
        </a:ext>
      </dgm:extLst>
    </dgm:pt>
    <dgm:pt modelId="{F2EBFBCF-0520-415A-A886-3C4F90D208EF}" type="pres">
      <dgm:prSet presAssocID="{1C383F32-22E8-4F62-A3E0-BDC3D5F48992}" presName="spaceRect" presStyleCnt="0"/>
      <dgm:spPr/>
    </dgm:pt>
    <dgm:pt modelId="{AB9CAFAA-6939-48A6-A89B-19D1A94B9EA1}" type="pres">
      <dgm:prSet presAssocID="{1C383F32-22E8-4F62-A3E0-BDC3D5F48992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A9154303-8225-4248-91DC-1B0156A35F07}" srcId="{01A66772-F185-4D58-B8BB-E9370D7A7A2B}" destId="{49225C73-1633-42F1-AB3B-7CB183E5F8B8}" srcOrd="1" destOrd="0" parTransId="{1A0E2090-1D4F-438A-8766-B6030CE01ADD}" sibTransId="{9646853A-8964-4519-A5B1-0B7D18B2983D}"/>
    <dgm:cxn modelId="{BA953D32-2DFF-47FE-AF26-C6B9E63D38DF}" type="presOf" srcId="{49225C73-1633-42F1-AB3B-7CB183E5F8B8}" destId="{20363298-B2A6-463D-A7BE-F9F67404E389}" srcOrd="0" destOrd="0" presId="urn:microsoft.com/office/officeart/2018/5/layout/IconLeafLabelList"/>
    <dgm:cxn modelId="{EC450542-0ED9-4BD6-9E85-5709B80794C5}" type="presOf" srcId="{01A66772-F185-4D58-B8BB-E9370D7A7A2B}" destId="{B6056BFB-47D7-4C5F-BA11-2CB63C56A52D}" srcOrd="0" destOrd="0" presId="urn:microsoft.com/office/officeart/2018/5/layout/IconLeafLabelList"/>
    <dgm:cxn modelId="{C7AD8469-3C68-4AF9-AB82-79B0043AA120}" srcId="{01A66772-F185-4D58-B8BB-E9370D7A7A2B}" destId="{40FC4FFE-8987-4A26-B7F4-8A516F18ADAE}" srcOrd="0" destOrd="0" parTransId="{CAD7EF86-FB23-41F6-BF42-040B36DEFDB1}" sibTransId="{5B62599A-5C9B-48E7-896E-EA782AC60C8B}"/>
    <dgm:cxn modelId="{C4CCE57E-E871-46D6-BAD5-880252C95D22}" srcId="{01A66772-F185-4D58-B8BB-E9370D7A7A2B}" destId="{1C383F32-22E8-4F62-A3E0-BDC3D5F48992}" srcOrd="2" destOrd="0" parTransId="{A7920A2F-3244-4159-AF04-6A1D38B7B317}" sibTransId="{8500F72A-2C6D-4FDF-9C1D-CA691380EB0B}"/>
    <dgm:cxn modelId="{D55FAE9C-CF3C-44F3-9D1E-DE6DF574E6D9}" type="presOf" srcId="{1C383F32-22E8-4F62-A3E0-BDC3D5F48992}" destId="{AB9CAFAA-6939-48A6-A89B-19D1A94B9EA1}" srcOrd="0" destOrd="0" presId="urn:microsoft.com/office/officeart/2018/5/layout/IconLeafLabelList"/>
    <dgm:cxn modelId="{A85983B4-FADF-419C-BC71-B5F0871C3055}" type="presOf" srcId="{40FC4FFE-8987-4A26-B7F4-8A516F18ADAE}" destId="{08F4E96D-0DB6-4476-8C51-7CC7EC2F227B}" srcOrd="0" destOrd="0" presId="urn:microsoft.com/office/officeart/2018/5/layout/IconLeafLabelList"/>
    <dgm:cxn modelId="{A3E74EE8-8900-4EBD-8983-3BF0AFD6DCC7}" type="presParOf" srcId="{B6056BFB-47D7-4C5F-BA11-2CB63C56A52D}" destId="{311B26C8-22B1-4363-B621-DD56FB7418C8}" srcOrd="0" destOrd="0" presId="urn:microsoft.com/office/officeart/2018/5/layout/IconLeafLabelList"/>
    <dgm:cxn modelId="{044EA9E0-B51B-492A-BE32-015CEAD0BAC9}" type="presParOf" srcId="{311B26C8-22B1-4363-B621-DD56FB7418C8}" destId="{A201D7A7-914C-4D24-8B82-EE40155AB0BE}" srcOrd="0" destOrd="0" presId="urn:microsoft.com/office/officeart/2018/5/layout/IconLeafLabelList"/>
    <dgm:cxn modelId="{08373EC6-14CB-429D-9495-F32683B931D7}" type="presParOf" srcId="{311B26C8-22B1-4363-B621-DD56FB7418C8}" destId="{8FA2F131-CD01-4CBD-B7A5-1B9B5E7F0402}" srcOrd="1" destOrd="0" presId="urn:microsoft.com/office/officeart/2018/5/layout/IconLeafLabelList"/>
    <dgm:cxn modelId="{9AB500F0-62A2-4E73-B4F4-5056804C8D6A}" type="presParOf" srcId="{311B26C8-22B1-4363-B621-DD56FB7418C8}" destId="{F755F00C-B2DB-4097-B4BC-8F1BACC938B7}" srcOrd="2" destOrd="0" presId="urn:microsoft.com/office/officeart/2018/5/layout/IconLeafLabelList"/>
    <dgm:cxn modelId="{676606A7-6564-4CEB-ACE0-4FF9A3A04E67}" type="presParOf" srcId="{311B26C8-22B1-4363-B621-DD56FB7418C8}" destId="{08F4E96D-0DB6-4476-8C51-7CC7EC2F227B}" srcOrd="3" destOrd="0" presId="urn:microsoft.com/office/officeart/2018/5/layout/IconLeafLabelList"/>
    <dgm:cxn modelId="{EAE0F94A-A454-4049-84F7-9EC90E847A03}" type="presParOf" srcId="{B6056BFB-47D7-4C5F-BA11-2CB63C56A52D}" destId="{5AB3C10D-885E-4522-AB39-7ED4318D191A}" srcOrd="1" destOrd="0" presId="urn:microsoft.com/office/officeart/2018/5/layout/IconLeafLabelList"/>
    <dgm:cxn modelId="{B0B5B21A-5ADD-4500-9A67-9B26AF543EBA}" type="presParOf" srcId="{B6056BFB-47D7-4C5F-BA11-2CB63C56A52D}" destId="{2F278BF9-E1B2-4A1C-B065-C19A7B904219}" srcOrd="2" destOrd="0" presId="urn:microsoft.com/office/officeart/2018/5/layout/IconLeafLabelList"/>
    <dgm:cxn modelId="{11FEAF2C-54F7-4E9C-A1D6-5FA0BF7F3665}" type="presParOf" srcId="{2F278BF9-E1B2-4A1C-B065-C19A7B904219}" destId="{543C18BC-1989-44B2-9862-C670C61D3452}" srcOrd="0" destOrd="0" presId="urn:microsoft.com/office/officeart/2018/5/layout/IconLeafLabelList"/>
    <dgm:cxn modelId="{92C17ECB-A80D-4A0E-95CF-40A53D32275F}" type="presParOf" srcId="{2F278BF9-E1B2-4A1C-B065-C19A7B904219}" destId="{E94F35BC-9C76-400A-BBCA-0032259E2E5A}" srcOrd="1" destOrd="0" presId="urn:microsoft.com/office/officeart/2018/5/layout/IconLeafLabelList"/>
    <dgm:cxn modelId="{54E5AE33-4BE6-44E7-871B-1103A0BA7A56}" type="presParOf" srcId="{2F278BF9-E1B2-4A1C-B065-C19A7B904219}" destId="{503A6D04-9ADD-43CC-9847-497CD48F2D11}" srcOrd="2" destOrd="0" presId="urn:microsoft.com/office/officeart/2018/5/layout/IconLeafLabelList"/>
    <dgm:cxn modelId="{3575FCA0-4FCE-460A-8D84-2C767D311A20}" type="presParOf" srcId="{2F278BF9-E1B2-4A1C-B065-C19A7B904219}" destId="{20363298-B2A6-463D-A7BE-F9F67404E389}" srcOrd="3" destOrd="0" presId="urn:microsoft.com/office/officeart/2018/5/layout/IconLeafLabelList"/>
    <dgm:cxn modelId="{4FD22448-C17B-4C43-BAB3-A0B7AA9BCE0D}" type="presParOf" srcId="{B6056BFB-47D7-4C5F-BA11-2CB63C56A52D}" destId="{A47947BB-708D-4F7E-B072-3C2E42B34B24}" srcOrd="3" destOrd="0" presId="urn:microsoft.com/office/officeart/2018/5/layout/IconLeafLabelList"/>
    <dgm:cxn modelId="{75E30F4F-0E76-457B-9D4F-CDE27C2F7F77}" type="presParOf" srcId="{B6056BFB-47D7-4C5F-BA11-2CB63C56A52D}" destId="{BDCD0AC9-D564-4025-AD8A-36664A6CBE31}" srcOrd="4" destOrd="0" presId="urn:microsoft.com/office/officeart/2018/5/layout/IconLeafLabelList"/>
    <dgm:cxn modelId="{C6A367E7-6A7C-42CB-94E4-8EA78AEF87BF}" type="presParOf" srcId="{BDCD0AC9-D564-4025-AD8A-36664A6CBE31}" destId="{5BDDFF18-9AEC-4E5E-B9AA-33D86F01A63E}" srcOrd="0" destOrd="0" presId="urn:microsoft.com/office/officeart/2018/5/layout/IconLeafLabelList"/>
    <dgm:cxn modelId="{B180CBEB-FA9F-4E52-8CA3-A65CB80BB91B}" type="presParOf" srcId="{BDCD0AC9-D564-4025-AD8A-36664A6CBE31}" destId="{F09AEBFF-D2D3-4FFF-AD65-C3CEAEEB10F2}" srcOrd="1" destOrd="0" presId="urn:microsoft.com/office/officeart/2018/5/layout/IconLeafLabelList"/>
    <dgm:cxn modelId="{170B020E-1E19-4EB4-A72C-4FCF01A7DD7E}" type="presParOf" srcId="{BDCD0AC9-D564-4025-AD8A-36664A6CBE31}" destId="{F2EBFBCF-0520-415A-A886-3C4F90D208EF}" srcOrd="2" destOrd="0" presId="urn:microsoft.com/office/officeart/2018/5/layout/IconLeafLabelList"/>
    <dgm:cxn modelId="{CADD8F7D-722C-42A0-AF21-39A3559F8D7B}" type="presParOf" srcId="{BDCD0AC9-D564-4025-AD8A-36664A6CBE31}" destId="{AB9CAFAA-6939-48A6-A89B-19D1A94B9EA1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01D7A7-914C-4D24-8B82-EE40155AB0BE}">
      <dsp:nvSpPr>
        <dsp:cNvPr id="0" name=""/>
        <dsp:cNvSpPr/>
      </dsp:nvSpPr>
      <dsp:spPr>
        <a:xfrm>
          <a:off x="616949" y="340539"/>
          <a:ext cx="1818562" cy="181856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A2F131-CD01-4CBD-B7A5-1B9B5E7F0402}">
      <dsp:nvSpPr>
        <dsp:cNvPr id="0" name=""/>
        <dsp:cNvSpPr/>
      </dsp:nvSpPr>
      <dsp:spPr>
        <a:xfrm>
          <a:off x="1004512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F4E96D-0DB6-4476-8C51-7CC7EC2F227B}">
      <dsp:nvSpPr>
        <dsp:cNvPr id="0" name=""/>
        <dsp:cNvSpPr/>
      </dsp:nvSpPr>
      <dsp:spPr>
        <a:xfrm>
          <a:off x="35606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 dirty="0"/>
            <a:t>Detect drugs fast and accurately </a:t>
          </a:r>
        </a:p>
      </dsp:txBody>
      <dsp:txXfrm>
        <a:off x="35606" y="2725540"/>
        <a:ext cx="2981250" cy="720000"/>
      </dsp:txXfrm>
    </dsp:sp>
    <dsp:sp modelId="{543C18BC-1989-44B2-9862-C670C61D3452}">
      <dsp:nvSpPr>
        <dsp:cNvPr id="0" name=""/>
        <dsp:cNvSpPr/>
      </dsp:nvSpPr>
      <dsp:spPr>
        <a:xfrm>
          <a:off x="4119918" y="340539"/>
          <a:ext cx="1818562" cy="181856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F35BC-9C76-400A-BBCA-0032259E2E5A}">
      <dsp:nvSpPr>
        <dsp:cNvPr id="0" name=""/>
        <dsp:cNvSpPr/>
      </dsp:nvSpPr>
      <dsp:spPr>
        <a:xfrm>
          <a:off x="4507481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363298-B2A6-463D-A7BE-F9F67404E389}">
      <dsp:nvSpPr>
        <dsp:cNvPr id="0" name=""/>
        <dsp:cNvSpPr/>
      </dsp:nvSpPr>
      <dsp:spPr>
        <a:xfrm>
          <a:off x="3538574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 dirty="0"/>
            <a:t>Catch drug dealers</a:t>
          </a:r>
        </a:p>
      </dsp:txBody>
      <dsp:txXfrm>
        <a:off x="3538574" y="2725540"/>
        <a:ext cx="2981250" cy="720000"/>
      </dsp:txXfrm>
    </dsp:sp>
    <dsp:sp modelId="{5BDDFF18-9AEC-4E5E-B9AA-33D86F01A63E}">
      <dsp:nvSpPr>
        <dsp:cNvPr id="0" name=""/>
        <dsp:cNvSpPr/>
      </dsp:nvSpPr>
      <dsp:spPr>
        <a:xfrm>
          <a:off x="7622887" y="340539"/>
          <a:ext cx="1818562" cy="181856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9AEBFF-D2D3-4FFF-AD65-C3CEAEEB10F2}">
      <dsp:nvSpPr>
        <dsp:cNvPr id="0" name=""/>
        <dsp:cNvSpPr/>
      </dsp:nvSpPr>
      <dsp:spPr>
        <a:xfrm>
          <a:off x="8010450" y="728102"/>
          <a:ext cx="1043437" cy="10434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9CAFAA-6939-48A6-A89B-19D1A94B9EA1}">
      <dsp:nvSpPr>
        <dsp:cNvPr id="0" name=""/>
        <dsp:cNvSpPr/>
      </dsp:nvSpPr>
      <dsp:spPr>
        <a:xfrm>
          <a:off x="7041543" y="2725540"/>
          <a:ext cx="298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400" kern="1200" dirty="0"/>
            <a:t>Help with forensic investigation</a:t>
          </a:r>
        </a:p>
      </dsp:txBody>
      <dsp:txXfrm>
        <a:off x="7041543" y="2725540"/>
        <a:ext cx="298125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altLang="ko-KR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ko-KR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3/29/2022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1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10" Type="http://schemas.openxmlformats.org/officeDocument/2006/relationships/image" Target="../media/image2.pn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F452A527-3631-41ED-858D-3777A7D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000" y="645724"/>
            <a:ext cx="4813072" cy="3494791"/>
          </a:xfrm>
        </p:spPr>
        <p:txBody>
          <a:bodyPr>
            <a:normAutofit/>
          </a:bodyPr>
          <a:lstStyle/>
          <a:p>
            <a:r>
              <a:rPr lang="en-US" dirty="0">
                <a:latin typeface="Bahnschrift" panose="020B0502040204020203" pitchFamily="34" charset="0"/>
              </a:rPr>
              <a:t>Drug </a:t>
            </a:r>
            <a:br>
              <a:rPr lang="en-US" dirty="0">
                <a:latin typeface="Bahnschrift" panose="020B0502040204020203" pitchFamily="34" charset="0"/>
              </a:rPr>
            </a:br>
            <a:r>
              <a:rPr lang="en-US" dirty="0">
                <a:latin typeface="Bahnschrift" panose="020B0502040204020203" pitchFamily="34" charset="0"/>
              </a:rPr>
              <a:t>Detection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29999" y="4455621"/>
            <a:ext cx="4829101" cy="1238616"/>
          </a:xfrm>
        </p:spPr>
        <p:txBody>
          <a:bodyPr>
            <a:normAutofit fontScale="77500" lnSpcReduction="20000"/>
          </a:bodyPr>
          <a:lstStyle/>
          <a:p>
            <a:r>
              <a:rPr lang="en-US" dirty="0"/>
              <a:t>VANESSA GARZA ENRIQUEZ</a:t>
            </a:r>
          </a:p>
          <a:p>
            <a:r>
              <a:rPr lang="en-US" dirty="0"/>
              <a:t>YANG SEONG JIN</a:t>
            </a:r>
          </a:p>
          <a:p>
            <a:r>
              <a:rPr lang="en-US" dirty="0"/>
              <a:t>JAMSHIDBEK UROLOV</a:t>
            </a:r>
          </a:p>
        </p:txBody>
      </p:sp>
      <p:pic>
        <p:nvPicPr>
          <p:cNvPr id="5" name="Picture 4" descr="A picture containing indoor, table, wooden, items&#10;&#10;Description automatically generated">
            <a:extLst>
              <a:ext uri="{FF2B5EF4-FFF2-40B4-BE49-F238E27FC236}">
                <a16:creationId xmlns:a16="http://schemas.microsoft.com/office/drawing/2014/main" id="{1FD4DEED-29D9-4885-B673-D0DBB496E9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13" r="7698"/>
          <a:stretch/>
        </p:blipFill>
        <p:spPr>
          <a:xfrm>
            <a:off x="1" y="10"/>
            <a:ext cx="6096000" cy="685799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D28A9C89-B313-458F-9C85-515930A51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805053" y="4294754"/>
            <a:ext cx="43891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85E6173F-8510-4E67-B76A-0972AEEE4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91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A47F5C-50EC-416A-AE8C-6F6BB4225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en-US" dirty="0"/>
              <a:t>Project Goal</a:t>
            </a:r>
          </a:p>
        </p:txBody>
      </p:sp>
      <p:graphicFrame>
        <p:nvGraphicFramePr>
          <p:cNvPr id="4" name="Content Placeholder 2" descr="SmartArt graphic">
            <a:extLst>
              <a:ext uri="{FF2B5EF4-FFF2-40B4-BE49-F238E27FC236}">
                <a16:creationId xmlns:a16="http://schemas.microsoft.com/office/drawing/2014/main" id="{59F5A1AC-D08D-42AE-B94A-1CAFB517D8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5999456"/>
              </p:ext>
            </p:extLst>
          </p:nvPr>
        </p:nvGraphicFramePr>
        <p:xfrm>
          <a:off x="1096963" y="2098515"/>
          <a:ext cx="10058400" cy="3786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11F05652-D6C7-4886-A339-FCEDE65EA3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225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E58324-E774-4870-8495-7E2888082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List of Drugs</a:t>
            </a:r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248EAA7-189B-4321-8E14-A0006A416B16}"/>
              </a:ext>
            </a:extLst>
          </p:cNvPr>
          <p:cNvSpPr txBox="1"/>
          <p:nvPr/>
        </p:nvSpPr>
        <p:spPr>
          <a:xfrm>
            <a:off x="1343892" y="3627705"/>
            <a:ext cx="911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Cocaine</a:t>
            </a:r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A5F89D-3F3B-402D-9B4A-3B694C239550}"/>
              </a:ext>
            </a:extLst>
          </p:cNvPr>
          <p:cNvSpPr txBox="1"/>
          <p:nvPr/>
        </p:nvSpPr>
        <p:spPr>
          <a:xfrm>
            <a:off x="4131052" y="3627705"/>
            <a:ext cx="1085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Marijuana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E4EAAE-834C-4856-BF08-A52726F8FD1B}"/>
              </a:ext>
            </a:extLst>
          </p:cNvPr>
          <p:cNvSpPr txBox="1"/>
          <p:nvPr/>
        </p:nvSpPr>
        <p:spPr>
          <a:xfrm>
            <a:off x="7024256" y="3709897"/>
            <a:ext cx="7808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Heroin</a:t>
            </a:r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A3AF17-4EF6-4783-B688-6143E001698B}"/>
              </a:ext>
            </a:extLst>
          </p:cNvPr>
          <p:cNvSpPr txBox="1"/>
          <p:nvPr/>
        </p:nvSpPr>
        <p:spPr>
          <a:xfrm>
            <a:off x="9798096" y="3709897"/>
            <a:ext cx="553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LSD</a:t>
            </a:r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A5200DF-BDD5-4C85-A70D-A6A1D9D7EC03}"/>
              </a:ext>
            </a:extLst>
          </p:cNvPr>
          <p:cNvSpPr txBox="1"/>
          <p:nvPr/>
        </p:nvSpPr>
        <p:spPr>
          <a:xfrm>
            <a:off x="1554509" y="5654967"/>
            <a:ext cx="873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Ecstasy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CA54F4A-B4D1-4890-B288-9045E4B03966}"/>
              </a:ext>
            </a:extLst>
          </p:cNvPr>
          <p:cNvSpPr txBox="1"/>
          <p:nvPr/>
        </p:nvSpPr>
        <p:spPr>
          <a:xfrm>
            <a:off x="4312067" y="5688951"/>
            <a:ext cx="673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Meth</a:t>
            </a:r>
            <a:endParaRPr lang="ko-KR" alt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F281D96-E8F7-4839-AEDC-5AA80C270A03}"/>
              </a:ext>
            </a:extLst>
          </p:cNvPr>
          <p:cNvSpPr txBox="1"/>
          <p:nvPr/>
        </p:nvSpPr>
        <p:spPr>
          <a:xfrm>
            <a:off x="7055312" y="5650019"/>
            <a:ext cx="979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Shrooms</a:t>
            </a:r>
            <a:endParaRPr lang="ko-KR" alt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10EAA9-411F-4B64-B54F-403A385B3694}"/>
              </a:ext>
            </a:extLst>
          </p:cNvPr>
          <p:cNvSpPr txBox="1"/>
          <p:nvPr/>
        </p:nvSpPr>
        <p:spPr>
          <a:xfrm>
            <a:off x="9639173" y="5684655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Opioids</a:t>
            </a:r>
            <a:endParaRPr lang="ko-KR" altLang="en-US" dirty="0"/>
          </a:p>
        </p:txBody>
      </p:sp>
      <p:pic>
        <p:nvPicPr>
          <p:cNvPr id="13" name="Picture 12" descr="A picture containing vegetable&#10;&#10;Description automatically generated">
            <a:extLst>
              <a:ext uri="{FF2B5EF4-FFF2-40B4-BE49-F238E27FC236}">
                <a16:creationId xmlns:a16="http://schemas.microsoft.com/office/drawing/2014/main" id="{9F1BBCC0-408C-4B3C-A2B2-DC31A8A2F6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7462"/>
          <a:stretch/>
        </p:blipFill>
        <p:spPr>
          <a:xfrm>
            <a:off x="3870883" y="2429352"/>
            <a:ext cx="1749081" cy="11983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D5F8A1C-7F59-4B3D-96E8-030D0C79E9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866" y="2378889"/>
            <a:ext cx="1998105" cy="12488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16" descr="A magnifying glass over a planet&#10;&#10;Description automatically generated with low confidence">
            <a:extLst>
              <a:ext uri="{FF2B5EF4-FFF2-40B4-BE49-F238E27FC236}">
                <a16:creationId xmlns:a16="http://schemas.microsoft.com/office/drawing/2014/main" id="{58B5A3FE-FF20-4B6D-B79C-BD48AA912B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568" b="8418"/>
          <a:stretch/>
        </p:blipFill>
        <p:spPr>
          <a:xfrm>
            <a:off x="6626923" y="2368155"/>
            <a:ext cx="1671668" cy="12714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" name="Picture 18" descr="A close up of a person's mouth&#10;&#10;Description automatically generated with medium confidence">
            <a:extLst>
              <a:ext uri="{FF2B5EF4-FFF2-40B4-BE49-F238E27FC236}">
                <a16:creationId xmlns:a16="http://schemas.microsoft.com/office/drawing/2014/main" id="{089F88D8-AA39-4C80-A164-BA70B4F1637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9575" r="6364"/>
          <a:stretch/>
        </p:blipFill>
        <p:spPr>
          <a:xfrm>
            <a:off x="9094887" y="2368154"/>
            <a:ext cx="1826544" cy="12218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1" name="Picture 20" descr="A group of colorful eggs&#10;&#10;Description automatically generated with low confidence">
            <a:extLst>
              <a:ext uri="{FF2B5EF4-FFF2-40B4-BE49-F238E27FC236}">
                <a16:creationId xmlns:a16="http://schemas.microsoft.com/office/drawing/2014/main" id="{5F6EB155-70FC-460B-85A7-19E4633728E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779" r="9427"/>
          <a:stretch/>
        </p:blipFill>
        <p:spPr>
          <a:xfrm>
            <a:off x="1051464" y="4385279"/>
            <a:ext cx="1830434" cy="124881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3" name="Picture 22" descr="A picture containing paper, wrapped&#10;&#10;Description automatically generated">
            <a:extLst>
              <a:ext uri="{FF2B5EF4-FFF2-40B4-BE49-F238E27FC236}">
                <a16:creationId xmlns:a16="http://schemas.microsoft.com/office/drawing/2014/main" id="{9ABC88C9-1697-47A9-AB1D-D331BDDF58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39058" y="4424769"/>
            <a:ext cx="1756017" cy="11706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5" name="Picture 24" descr="A close-up of a chain&#10;&#10;Description automatically generated with low confidence">
            <a:extLst>
              <a:ext uri="{FF2B5EF4-FFF2-40B4-BE49-F238E27FC236}">
                <a16:creationId xmlns:a16="http://schemas.microsoft.com/office/drawing/2014/main" id="{FD720D4E-5C56-4885-9B14-ABE7082B6A7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6228" b="10129"/>
          <a:stretch/>
        </p:blipFill>
        <p:spPr>
          <a:xfrm>
            <a:off x="6596926" y="4436151"/>
            <a:ext cx="1756016" cy="11474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7" name="Picture 26" descr="A picture containing bottle&#10;&#10;Description automatically generated">
            <a:extLst>
              <a:ext uri="{FF2B5EF4-FFF2-40B4-BE49-F238E27FC236}">
                <a16:creationId xmlns:a16="http://schemas.microsoft.com/office/drawing/2014/main" id="{A154CD83-D382-468D-A4F9-D8E7A9CBD257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9955" r="4347"/>
          <a:stretch/>
        </p:blipFill>
        <p:spPr>
          <a:xfrm>
            <a:off x="9094887" y="4361758"/>
            <a:ext cx="1862220" cy="12218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8" name="Picture 27" descr="Logo, company name&#10;&#10;Description automatically generated">
            <a:extLst>
              <a:ext uri="{FF2B5EF4-FFF2-40B4-BE49-F238E27FC236}">
                <a16:creationId xmlns:a16="http://schemas.microsoft.com/office/drawing/2014/main" id="{17C0B185-C945-43B0-80F5-F92A6CADEE7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01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0DED2-B5F2-41E4-AA06-49AF29175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Schedule</a:t>
            </a:r>
            <a:endParaRPr lang="ko-KR" altLang="en-US" dirty="0"/>
          </a:p>
        </p:txBody>
      </p:sp>
      <p:graphicFrame>
        <p:nvGraphicFramePr>
          <p:cNvPr id="4" name="표 1">
            <a:extLst>
              <a:ext uri="{FF2B5EF4-FFF2-40B4-BE49-F238E27FC236}">
                <a16:creationId xmlns:a16="http://schemas.microsoft.com/office/drawing/2014/main" id="{15B36129-079B-4DD9-8780-A84E8DA198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830186"/>
              </p:ext>
            </p:extLst>
          </p:nvPr>
        </p:nvGraphicFramePr>
        <p:xfrm>
          <a:off x="1543050" y="2378242"/>
          <a:ext cx="9429747" cy="3315190"/>
        </p:xfrm>
        <a:graphic>
          <a:graphicData uri="http://schemas.openxmlformats.org/drawingml/2006/table">
            <a:tbl>
              <a:tblPr/>
              <a:tblGrid>
                <a:gridCol w="3340519">
                  <a:extLst>
                    <a:ext uri="{9D8B030D-6E8A-4147-A177-3AD203B41FA5}">
                      <a16:colId xmlns:a16="http://schemas.microsoft.com/office/drawing/2014/main" val="1724535764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1003314414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1088421021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3034888815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2104502648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2985436005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4173138007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2811101522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2888913665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1706293441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4231404335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135294317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3551178665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593778473"/>
                    </a:ext>
                  </a:extLst>
                </a:gridCol>
                <a:gridCol w="343103">
                  <a:extLst>
                    <a:ext uri="{9D8B030D-6E8A-4147-A177-3AD203B41FA5}">
                      <a16:colId xmlns:a16="http://schemas.microsoft.com/office/drawing/2014/main" val="57736176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2543828280"/>
                    </a:ext>
                  </a:extLst>
                </a:gridCol>
                <a:gridCol w="343831">
                  <a:extLst>
                    <a:ext uri="{9D8B030D-6E8A-4147-A177-3AD203B41FA5}">
                      <a16:colId xmlns:a16="http://schemas.microsoft.com/office/drawing/2014/main" val="1408163254"/>
                    </a:ext>
                  </a:extLst>
                </a:gridCol>
                <a:gridCol w="593756">
                  <a:extLst>
                    <a:ext uri="{9D8B030D-6E8A-4147-A177-3AD203B41FA5}">
                      <a16:colId xmlns:a16="http://schemas.microsoft.com/office/drawing/2014/main" val="2614932319"/>
                    </a:ext>
                  </a:extLst>
                </a:gridCol>
              </a:tblGrid>
              <a:tr h="443750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세부내용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gridSpan="1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수행기간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월</a:t>
                      </a:r>
                      <a:r>
                        <a:rPr lang="en-US" altLang="ko-KR" sz="11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비고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7816835"/>
                  </a:ext>
                </a:extLst>
              </a:tr>
              <a:tr h="368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4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3283450"/>
                  </a:ext>
                </a:extLst>
              </a:tr>
              <a:tr h="3683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2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3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4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2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3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4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2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3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4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1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2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3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FF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4</a:t>
                      </a:r>
                      <a:endParaRPr lang="en-US" sz="1000" kern="0" spc="0" dirty="0">
                        <a:solidFill>
                          <a:srgbClr val="FF0000"/>
                        </a:solidFill>
                        <a:effectLst/>
                        <a:latin typeface="한컴바탕"/>
                        <a:ea typeface="바탕체" panose="02030609000101010101" pitchFamily="17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621135"/>
                  </a:ext>
                </a:extLst>
              </a:tr>
              <a:tr h="426958">
                <a:tc>
                  <a:txBody>
                    <a:bodyPr/>
                    <a:lstStyle/>
                    <a:p>
                      <a:pPr marL="0" marR="0" lvl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바탕체" panose="02030609000101010101" pitchFamily="17" charset="-127"/>
                          <a:cs typeface="Calibri" panose="020F0502020204030204" pitchFamily="34" charset="0"/>
                        </a:rPr>
                        <a:t>1. Plan establishment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728683"/>
                  </a:ext>
                </a:extLst>
              </a:tr>
              <a:tr h="426958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바탕체" panose="02030609000101010101" pitchFamily="17" charset="-127"/>
                          <a:cs typeface="Calibri" panose="020F0502020204030204" pitchFamily="34" charset="0"/>
                        </a:rPr>
                        <a:t>2. Data investigation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8982730"/>
                  </a:ext>
                </a:extLst>
              </a:tr>
              <a:tr h="426958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바탕체" panose="02030609000101010101" pitchFamily="17" charset="-127"/>
                          <a:cs typeface="Calibri" panose="020F0502020204030204" pitchFamily="34" charset="0"/>
                        </a:rPr>
                        <a:t>3. Training dataset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69521051"/>
                  </a:ext>
                </a:extLst>
              </a:tr>
              <a:tr h="426958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바탕체" panose="02030609000101010101" pitchFamily="17" charset="-127"/>
                          <a:cs typeface="Calibri" panose="020F0502020204030204" pitchFamily="34" charset="0"/>
                        </a:rPr>
                        <a:t>4. Implementation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80905568"/>
                  </a:ext>
                </a:extLst>
              </a:tr>
              <a:tr h="426958"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바탕체" panose="02030609000101010101" pitchFamily="17" charset="-127"/>
                          <a:cs typeface="Calibri" panose="020F0502020204030204" pitchFamily="34" charset="0"/>
                        </a:rPr>
                        <a:t>5. Testing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바탕체" panose="02030609000101010101" pitchFamily="17" charset="-127"/>
                          <a:ea typeface="바탕체" panose="02030609000101010101" pitchFamily="17" charset="-127"/>
                        </a:rPr>
                        <a:t>O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한컴바탕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20874366"/>
                  </a:ext>
                </a:extLst>
              </a:tr>
            </a:tbl>
          </a:graphicData>
        </a:graphic>
      </p:graphicFrame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E4EA6225-988D-48B7-9EC0-42F73BFB1B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0294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CD459-CC20-494B-9958-720A6A2B0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Software Architecture</a:t>
            </a:r>
            <a:endParaRPr lang="ko-KR" alt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8C2DECBA-AE8B-49F6-9D12-0F95D137CAD9}"/>
              </a:ext>
            </a:extLst>
          </p:cNvPr>
          <p:cNvGrpSpPr/>
          <p:nvPr/>
        </p:nvGrpSpPr>
        <p:grpSpPr>
          <a:xfrm>
            <a:off x="1345725" y="2307564"/>
            <a:ext cx="9609358" cy="3338923"/>
            <a:chOff x="1345725" y="2307564"/>
            <a:chExt cx="9609358" cy="333892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D9742BD-7B59-4250-B57C-5794AEE0A74C}"/>
                </a:ext>
              </a:extLst>
            </p:cNvPr>
            <p:cNvSpPr/>
            <p:nvPr/>
          </p:nvSpPr>
          <p:spPr>
            <a:xfrm>
              <a:off x="5074058" y="2346385"/>
              <a:ext cx="1321720" cy="89714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Third party image pre-processing</a:t>
              </a:r>
              <a:endParaRPr lang="ko-KR" altLang="en-US" dirty="0"/>
            </a:p>
          </p:txBody>
        </p:sp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82E9778-2C92-4E70-9001-78783FA39BA6}"/>
                </a:ext>
              </a:extLst>
            </p:cNvPr>
            <p:cNvSpPr/>
            <p:nvPr/>
          </p:nvSpPr>
          <p:spPr>
            <a:xfrm>
              <a:off x="1345725" y="2398142"/>
              <a:ext cx="1276710" cy="741872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Start</a:t>
              </a:r>
              <a:endParaRPr lang="ko-KR" altLang="en-US" dirty="0"/>
            </a:p>
          </p:txBody>
        </p:sp>
        <p:sp>
          <p:nvSpPr>
            <p:cNvPr id="6" name="Flowchart: Data 5">
              <a:extLst>
                <a:ext uri="{FF2B5EF4-FFF2-40B4-BE49-F238E27FC236}">
                  <a16:creationId xmlns:a16="http://schemas.microsoft.com/office/drawing/2014/main" id="{DB1D05C7-C215-48E4-A0F9-EDBCA1CFDE11}"/>
                </a:ext>
              </a:extLst>
            </p:cNvPr>
            <p:cNvSpPr/>
            <p:nvPr/>
          </p:nvSpPr>
          <p:spPr>
            <a:xfrm>
              <a:off x="2978994" y="2531852"/>
              <a:ext cx="1693652" cy="603849"/>
            </a:xfrm>
            <a:prstGeom prst="flowChartInputOutpu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Input video file</a:t>
              </a:r>
              <a:endParaRPr lang="ko-KR" altLang="en-US" dirty="0"/>
            </a:p>
          </p:txBody>
        </p:sp>
        <p:pic>
          <p:nvPicPr>
            <p:cNvPr id="8" name="Graphic 7" descr="Arrow Right with solid fill">
              <a:extLst>
                <a:ext uri="{FF2B5EF4-FFF2-40B4-BE49-F238E27FC236}">
                  <a16:creationId xmlns:a16="http://schemas.microsoft.com/office/drawing/2014/main" id="{B6EF2121-7B7B-4705-88A5-5C53133055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583758" y="2445586"/>
              <a:ext cx="578114" cy="741872"/>
            </a:xfrm>
            <a:prstGeom prst="rect">
              <a:avLst/>
            </a:prstGeom>
          </p:spPr>
        </p:pic>
        <p:pic>
          <p:nvPicPr>
            <p:cNvPr id="9" name="Graphic 8" descr="Arrow Right with solid fill">
              <a:extLst>
                <a:ext uri="{FF2B5EF4-FFF2-40B4-BE49-F238E27FC236}">
                  <a16:creationId xmlns:a16="http://schemas.microsoft.com/office/drawing/2014/main" id="{02430DF2-6BEA-4716-A79B-4372535F3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506081" y="2462840"/>
              <a:ext cx="578114" cy="741872"/>
            </a:xfrm>
            <a:prstGeom prst="rect">
              <a:avLst/>
            </a:prstGeom>
          </p:spPr>
        </p:pic>
        <p:pic>
          <p:nvPicPr>
            <p:cNvPr id="10" name="Graphic 9" descr="Arrow Right with solid fill">
              <a:extLst>
                <a:ext uri="{FF2B5EF4-FFF2-40B4-BE49-F238E27FC236}">
                  <a16:creationId xmlns:a16="http://schemas.microsoft.com/office/drawing/2014/main" id="{806B6DD1-F13D-4B45-BC3B-6865A69A27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405258" y="2424022"/>
              <a:ext cx="578114" cy="741872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8872837F-7AE8-457B-A3E5-7851BEFD5C91}"/>
                </a:ext>
              </a:extLst>
            </p:cNvPr>
            <p:cNvSpPr/>
            <p:nvPr/>
          </p:nvSpPr>
          <p:spPr>
            <a:xfrm>
              <a:off x="6966119" y="2307565"/>
              <a:ext cx="1321720" cy="89714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Feature extraction</a:t>
              </a:r>
              <a:endParaRPr lang="ko-KR" altLang="en-US" dirty="0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A020A13-C71F-43F5-9E1D-757C004F564D}"/>
                </a:ext>
              </a:extLst>
            </p:cNvPr>
            <p:cNvSpPr/>
            <p:nvPr/>
          </p:nvSpPr>
          <p:spPr>
            <a:xfrm>
              <a:off x="8845679" y="2307564"/>
              <a:ext cx="1321720" cy="89714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Database inquiry</a:t>
              </a:r>
              <a:endParaRPr lang="ko-KR" altLang="en-US" dirty="0"/>
            </a:p>
          </p:txBody>
        </p:sp>
        <p:pic>
          <p:nvPicPr>
            <p:cNvPr id="13" name="Graphic 12" descr="Arrow Right with solid fill">
              <a:extLst>
                <a:ext uri="{FF2B5EF4-FFF2-40B4-BE49-F238E27FC236}">
                  <a16:creationId xmlns:a16="http://schemas.microsoft.com/office/drawing/2014/main" id="{F01E6946-F84D-4565-B570-9D17017D72C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7357577" y="4826978"/>
              <a:ext cx="578114" cy="741872"/>
            </a:xfrm>
            <a:prstGeom prst="rect">
              <a:avLst/>
            </a:prstGeom>
          </p:spPr>
        </p:pic>
        <p:sp>
          <p:nvSpPr>
            <p:cNvPr id="14" name="Flowchart: Decision 13">
              <a:extLst>
                <a:ext uri="{FF2B5EF4-FFF2-40B4-BE49-F238E27FC236}">
                  <a16:creationId xmlns:a16="http://schemas.microsoft.com/office/drawing/2014/main" id="{55A69920-1E79-44D8-9289-69F3C0317B16}"/>
                </a:ext>
              </a:extLst>
            </p:cNvPr>
            <p:cNvSpPr/>
            <p:nvPr/>
          </p:nvSpPr>
          <p:spPr>
            <a:xfrm>
              <a:off x="8483322" y="3748318"/>
              <a:ext cx="2059469" cy="897148"/>
            </a:xfrm>
            <a:prstGeom prst="flowChartDecision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Drugs detected?</a:t>
              </a:r>
              <a:endParaRPr lang="ko-KR" altLang="en-US" dirty="0"/>
            </a:p>
          </p:txBody>
        </p:sp>
        <p:pic>
          <p:nvPicPr>
            <p:cNvPr id="15" name="Graphic 14" descr="Arrow Right with solid fill">
              <a:extLst>
                <a:ext uri="{FF2B5EF4-FFF2-40B4-BE49-F238E27FC236}">
                  <a16:creationId xmlns:a16="http://schemas.microsoft.com/office/drawing/2014/main" id="{9C1D0321-E728-4A7D-B8A5-2053A4D088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217482" y="3122831"/>
              <a:ext cx="578114" cy="741872"/>
            </a:xfrm>
            <a:prstGeom prst="rect">
              <a:avLst/>
            </a:prstGeom>
          </p:spPr>
        </p:pic>
        <p:pic>
          <p:nvPicPr>
            <p:cNvPr id="19" name="Graphic 18" descr="Arrow Right with solid fill">
              <a:extLst>
                <a:ext uri="{FF2B5EF4-FFF2-40B4-BE49-F238E27FC236}">
                  <a16:creationId xmlns:a16="http://schemas.microsoft.com/office/drawing/2014/main" id="{004513C0-518E-42A2-A2EE-230DD5D5A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10253734" y="4115013"/>
              <a:ext cx="578114" cy="741872"/>
            </a:xfrm>
            <a:prstGeom prst="rect">
              <a:avLst/>
            </a:prstGeom>
          </p:spPr>
        </p:pic>
        <p:pic>
          <p:nvPicPr>
            <p:cNvPr id="20" name="Graphic 19" descr="Arrow Right with solid fill">
              <a:extLst>
                <a:ext uri="{FF2B5EF4-FFF2-40B4-BE49-F238E27FC236}">
                  <a16:creationId xmlns:a16="http://schemas.microsoft.com/office/drawing/2014/main" id="{0C7BB5F8-A9AC-494F-8237-A19898501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8226672" y="4115013"/>
              <a:ext cx="578114" cy="741872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87723F8-1259-44A6-B8DB-FE3949CC4BBB}"/>
                </a:ext>
              </a:extLst>
            </p:cNvPr>
            <p:cNvSpPr txBox="1"/>
            <p:nvPr/>
          </p:nvSpPr>
          <p:spPr>
            <a:xfrm>
              <a:off x="8000498" y="4248864"/>
              <a:ext cx="48282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/>
                <a:t>yes</a:t>
              </a:r>
              <a:endParaRPr lang="ko-KR" altLang="en-US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63B137D-2335-4182-A7B2-615521C454B0}"/>
                </a:ext>
              </a:extLst>
            </p:cNvPr>
            <p:cNvSpPr txBox="1"/>
            <p:nvPr/>
          </p:nvSpPr>
          <p:spPr>
            <a:xfrm>
              <a:off x="10542791" y="4248864"/>
              <a:ext cx="412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/>
                <a:t>no</a:t>
              </a:r>
              <a:endParaRPr lang="ko-KR" altLang="en-US" dirty="0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FB062FE-AFDF-4D94-B6C3-B1F66F8BCD73}"/>
                </a:ext>
              </a:extLst>
            </p:cNvPr>
            <p:cNvSpPr/>
            <p:nvPr/>
          </p:nvSpPr>
          <p:spPr>
            <a:xfrm>
              <a:off x="10213211" y="4775006"/>
              <a:ext cx="741872" cy="57811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End</a:t>
              </a:r>
              <a:endParaRPr lang="ko-KR" altLang="en-US" dirty="0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DF73482-C67B-433A-B5C7-C63E81089A22}"/>
                </a:ext>
              </a:extLst>
            </p:cNvPr>
            <p:cNvSpPr/>
            <p:nvPr/>
          </p:nvSpPr>
          <p:spPr>
            <a:xfrm>
              <a:off x="7921863" y="4826978"/>
              <a:ext cx="1072782" cy="60378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Classify drugs</a:t>
              </a:r>
              <a:endParaRPr lang="ko-KR" altLang="en-US" dirty="0"/>
            </a:p>
          </p:txBody>
        </p:sp>
        <p:pic>
          <p:nvPicPr>
            <p:cNvPr id="28" name="Graphic 27" descr="Arrow Right with solid fill">
              <a:extLst>
                <a:ext uri="{FF2B5EF4-FFF2-40B4-BE49-F238E27FC236}">
                  <a16:creationId xmlns:a16="http://schemas.microsoft.com/office/drawing/2014/main" id="{BF5A0C2C-97EA-4FAC-9FBB-A7BF460E57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8287839" y="2385201"/>
              <a:ext cx="578114" cy="741872"/>
            </a:xfrm>
            <a:prstGeom prst="rect">
              <a:avLst/>
            </a:prstGeom>
          </p:spPr>
        </p:pic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3933431-BDD8-40F9-8381-C0DA8F2184F8}"/>
                </a:ext>
              </a:extLst>
            </p:cNvPr>
            <p:cNvSpPr/>
            <p:nvPr/>
          </p:nvSpPr>
          <p:spPr>
            <a:xfrm>
              <a:off x="5726835" y="4749341"/>
              <a:ext cx="1598187" cy="897146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Overlay drug names on detected drugs</a:t>
              </a:r>
              <a:endParaRPr lang="ko-KR" altLang="en-US" dirty="0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D28B5464-2C89-40D9-A1EE-5E04589FFC00}"/>
                </a:ext>
              </a:extLst>
            </p:cNvPr>
            <p:cNvSpPr/>
            <p:nvPr/>
          </p:nvSpPr>
          <p:spPr>
            <a:xfrm>
              <a:off x="4441192" y="4908857"/>
              <a:ext cx="741872" cy="578114"/>
            </a:xfrm>
            <a:prstGeom prst="ellips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ko-KR" dirty="0"/>
                <a:t>End</a:t>
              </a:r>
              <a:endParaRPr lang="ko-KR" altLang="en-US" dirty="0"/>
            </a:p>
          </p:txBody>
        </p:sp>
        <p:pic>
          <p:nvPicPr>
            <p:cNvPr id="31" name="Graphic 30" descr="Arrow Right with solid fill">
              <a:extLst>
                <a:ext uri="{FF2B5EF4-FFF2-40B4-BE49-F238E27FC236}">
                  <a16:creationId xmlns:a16="http://schemas.microsoft.com/office/drawing/2014/main" id="{751CF445-E8C2-4004-9939-8ECA80593D8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0800000">
              <a:off x="5197276" y="4826979"/>
              <a:ext cx="578114" cy="741872"/>
            </a:xfrm>
            <a:prstGeom prst="rect">
              <a:avLst/>
            </a:prstGeom>
          </p:spPr>
        </p:pic>
      </p:grpSp>
      <p:pic>
        <p:nvPicPr>
          <p:cNvPr id="32" name="Picture 31" descr="Logo, company name&#10;&#10;Description automatically generated">
            <a:extLst>
              <a:ext uri="{FF2B5EF4-FFF2-40B4-BE49-F238E27FC236}">
                <a16:creationId xmlns:a16="http://schemas.microsoft.com/office/drawing/2014/main" id="{6DC0F735-B65F-4277-9CF5-B0EC656F2D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1630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86E3-8200-4450-92AA-961765E6E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Module Requirements</a:t>
            </a:r>
            <a:endParaRPr lang="ko-KR" alt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2F6E8-3137-4868-A1DA-1A15FD7A60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2055353" cy="3760891"/>
          </a:xfrm>
        </p:spPr>
        <p:txBody>
          <a:bodyPr>
            <a:normAutofit fontScale="92500" lnSpcReduction="10000"/>
          </a:bodyPr>
          <a:lstStyle/>
          <a:p>
            <a:r>
              <a:rPr lang="en-US" altLang="ko-KR" dirty="0"/>
              <a:t>Matplotlib 3.2.2</a:t>
            </a:r>
          </a:p>
          <a:p>
            <a:r>
              <a:rPr lang="en-US" altLang="ko-KR" dirty="0"/>
              <a:t>Numpy 1.18.5</a:t>
            </a:r>
          </a:p>
          <a:p>
            <a:r>
              <a:rPr lang="en-US" altLang="ko-KR" dirty="0"/>
              <a:t>Open CV 4.1.2</a:t>
            </a:r>
          </a:p>
          <a:p>
            <a:r>
              <a:rPr lang="en-US" altLang="ko-KR" dirty="0"/>
              <a:t>Pillow 5.3.1</a:t>
            </a:r>
          </a:p>
          <a:p>
            <a:r>
              <a:rPr lang="en-US" altLang="ko-KR" dirty="0"/>
              <a:t>PyYAML 2.23.0</a:t>
            </a:r>
          </a:p>
          <a:p>
            <a:r>
              <a:rPr lang="en-US" altLang="ko-KR" dirty="0"/>
              <a:t>SciPy 1.4.1</a:t>
            </a:r>
          </a:p>
          <a:p>
            <a:r>
              <a:rPr lang="en-US" altLang="ko-KR" dirty="0"/>
              <a:t>Torch 1.7.0</a:t>
            </a:r>
          </a:p>
          <a:p>
            <a:r>
              <a:rPr lang="en-US" altLang="ko-KR" dirty="0"/>
              <a:t>Torchvision 0.8.1</a:t>
            </a:r>
            <a:endParaRPr lang="ko-KR" alt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42231C1-0DE9-454A-89FE-169D8CC85622}"/>
              </a:ext>
            </a:extLst>
          </p:cNvPr>
          <p:cNvSpPr txBox="1">
            <a:spLocks/>
          </p:cNvSpPr>
          <p:nvPr/>
        </p:nvSpPr>
        <p:spPr>
          <a:xfrm>
            <a:off x="4375017" y="2108201"/>
            <a:ext cx="2407920" cy="3760891"/>
          </a:xfrm>
          <a:prstGeom prst="rect">
            <a:avLst/>
          </a:prstGeom>
        </p:spPr>
        <p:txBody>
          <a:bodyPr vert="horz" lIns="0" tIns="45720" rIns="0" bIns="45720" rtlCol="0">
            <a:normAutofit fontScale="92500" lnSpcReduction="10000"/>
          </a:bodyPr>
          <a:lstStyle>
            <a:lvl1pPr marL="91440" indent="-91440" algn="l" defTabSz="914400" rtl="0" eaLnBrk="1" latinLnBrk="1" hangingPunct="1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Tqdm 4.41.0</a:t>
            </a:r>
          </a:p>
          <a:p>
            <a:r>
              <a:rPr lang="en-US" altLang="ko-KR" dirty="0"/>
              <a:t>Tensorboard 2.4.1</a:t>
            </a:r>
          </a:p>
          <a:p>
            <a:r>
              <a:rPr lang="en-US" altLang="ko-KR" dirty="0"/>
              <a:t>Pandas 1.1.4</a:t>
            </a:r>
          </a:p>
          <a:p>
            <a:r>
              <a:rPr lang="en-US" altLang="ko-KR" dirty="0"/>
              <a:t>Seaborn 0.11.0</a:t>
            </a:r>
          </a:p>
          <a:p>
            <a:r>
              <a:rPr lang="en-US" altLang="ko-KR" dirty="0"/>
              <a:t>Coremltools 4.1</a:t>
            </a:r>
          </a:p>
          <a:p>
            <a:r>
              <a:rPr lang="en-US" altLang="ko-KR" dirty="0"/>
              <a:t>Onnx 1.9.0</a:t>
            </a:r>
          </a:p>
          <a:p>
            <a:r>
              <a:rPr lang="en-US" altLang="ko-KR" dirty="0"/>
              <a:t>Onnx-simplifier 0.3.6</a:t>
            </a:r>
          </a:p>
          <a:p>
            <a:r>
              <a:rPr lang="en-US" altLang="ko-KR" dirty="0"/>
              <a:t>Coremltools 4.1</a:t>
            </a:r>
          </a:p>
          <a:p>
            <a:endParaRPr lang="ko-KR" alt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7B22C76-D7EE-497B-A11C-7417C0AB9853}"/>
              </a:ext>
            </a:extLst>
          </p:cNvPr>
          <p:cNvSpPr txBox="1">
            <a:spLocks/>
          </p:cNvSpPr>
          <p:nvPr/>
        </p:nvSpPr>
        <p:spPr>
          <a:xfrm>
            <a:off x="7432116" y="2108200"/>
            <a:ext cx="2871944" cy="3992349"/>
          </a:xfrm>
          <a:prstGeom prst="rect">
            <a:avLst/>
          </a:prstGeom>
        </p:spPr>
        <p:txBody>
          <a:bodyPr vert="horz" lIns="0" tIns="45720" rIns="0" bIns="45720" rtlCol="0">
            <a:normAutofit fontScale="92500" lnSpcReduction="20000"/>
          </a:bodyPr>
          <a:lstStyle>
            <a:lvl1pPr marL="91440" indent="-91440" algn="l" defTabSz="914400" rtl="0" eaLnBrk="1" latinLnBrk="1" hangingPunct="1">
              <a:lnSpc>
                <a:spcPct val="11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1" hangingPunct="1">
              <a:lnSpc>
                <a:spcPct val="100000"/>
              </a:lnSpc>
              <a:spcBef>
                <a:spcPts val="200"/>
              </a:spcBef>
              <a:spcAft>
                <a:spcPts val="400"/>
              </a:spcAft>
              <a:buClrTx/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1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/>
              <a:t>Scikit-learn 0.19.2</a:t>
            </a:r>
          </a:p>
          <a:p>
            <a:r>
              <a:rPr lang="en-US" altLang="ko-KR" dirty="0"/>
              <a:t>Tensorflow 2.4.1</a:t>
            </a:r>
          </a:p>
          <a:p>
            <a:r>
              <a:rPr lang="en-US" altLang="ko-KR" dirty="0"/>
              <a:t>Tensorflowjs 3.9.0</a:t>
            </a:r>
          </a:p>
          <a:p>
            <a:r>
              <a:rPr lang="en-US" altLang="ko-KR" dirty="0"/>
              <a:t>Openvino-dev</a:t>
            </a:r>
          </a:p>
          <a:p>
            <a:r>
              <a:rPr lang="en-US" altLang="ko-KR" dirty="0"/>
              <a:t>Albumentations 1.0.3</a:t>
            </a:r>
          </a:p>
          <a:p>
            <a:r>
              <a:rPr lang="en-US" altLang="ko-KR" dirty="0"/>
              <a:t>Pycocotools 2.0</a:t>
            </a:r>
          </a:p>
          <a:p>
            <a:r>
              <a:rPr lang="en-US" altLang="ko-KR" dirty="0"/>
              <a:t>Cython</a:t>
            </a:r>
          </a:p>
          <a:p>
            <a:r>
              <a:rPr lang="en-US" altLang="ko-KR" dirty="0"/>
              <a:t>Roboflow</a:t>
            </a:r>
          </a:p>
          <a:p>
            <a:r>
              <a:rPr lang="en-US" altLang="ko-KR" dirty="0"/>
              <a:t>thop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0BB6F522-7288-4607-BDB8-0D98D225D3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  <p:pic>
        <p:nvPicPr>
          <p:cNvPr id="7" name="Picture 4" descr="The Prescription Drug Price Negotiation Plan In The Biden BBB Bill Is Not  What It's Claimed To Be">
            <a:extLst>
              <a:ext uri="{FF2B5EF4-FFF2-40B4-BE49-F238E27FC236}">
                <a16:creationId xmlns:a16="http://schemas.microsoft.com/office/drawing/2014/main" id="{F2B38614-A556-4D75-BF26-76D2F4F5AF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-37854"/>
            <a:ext cx="9590291" cy="639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279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8E104-8B02-4F09-ABBA-3CD7CF007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Interface Design</a:t>
            </a:r>
            <a:endParaRPr lang="ko-KR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E03A7E-B995-4B03-85CD-5B67DF1011B2}"/>
              </a:ext>
            </a:extLst>
          </p:cNvPr>
          <p:cNvSpPr/>
          <p:nvPr/>
        </p:nvSpPr>
        <p:spPr>
          <a:xfrm>
            <a:off x="1859124" y="2136994"/>
            <a:ext cx="7915564" cy="405476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6952A8-DAC8-4253-BDF3-711227F052ED}"/>
              </a:ext>
            </a:extLst>
          </p:cNvPr>
          <p:cNvSpPr txBox="1"/>
          <p:nvPr/>
        </p:nvSpPr>
        <p:spPr>
          <a:xfrm>
            <a:off x="1859124" y="1924593"/>
            <a:ext cx="26741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Drug Detection</a:t>
            </a:r>
            <a:endParaRPr lang="ko-KR" altLang="en-US" sz="48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79FB76-6DC0-49DE-A4F1-8054B1E94106}"/>
              </a:ext>
            </a:extLst>
          </p:cNvPr>
          <p:cNvSpPr/>
          <p:nvPr/>
        </p:nvSpPr>
        <p:spPr>
          <a:xfrm>
            <a:off x="1859124" y="2709871"/>
            <a:ext cx="7915564" cy="4571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4771968-D8DE-4AC0-B6A0-DF43933E1FEF}"/>
              </a:ext>
            </a:extLst>
          </p:cNvPr>
          <p:cNvGrpSpPr/>
          <p:nvPr/>
        </p:nvGrpSpPr>
        <p:grpSpPr>
          <a:xfrm>
            <a:off x="3034131" y="3295122"/>
            <a:ext cx="1688281" cy="991518"/>
            <a:chOff x="333274" y="2986397"/>
            <a:chExt cx="1688281" cy="991518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DEC32EF-81A4-4CCE-870F-A664827B4187}"/>
                </a:ext>
              </a:extLst>
            </p:cNvPr>
            <p:cNvSpPr/>
            <p:nvPr/>
          </p:nvSpPr>
          <p:spPr>
            <a:xfrm>
              <a:off x="511228" y="3362898"/>
              <a:ext cx="1332372" cy="40437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D1621B2-ED60-4E8A-B15D-CA70932E74BB}"/>
                </a:ext>
              </a:extLst>
            </p:cNvPr>
            <p:cNvSpPr/>
            <p:nvPr/>
          </p:nvSpPr>
          <p:spPr>
            <a:xfrm>
              <a:off x="333274" y="2986397"/>
              <a:ext cx="1688281" cy="99151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b="1" dirty="0">
                  <a:solidFill>
                    <a:schemeClr val="bg2">
                      <a:lumMod val="25000"/>
                    </a:schemeClr>
                  </a:solidFill>
                  <a:latin typeface="Aldhabi" panose="01000000000000000000" pitchFamily="2" charset="-78"/>
                  <a:cs typeface="Aldhabi" panose="01000000000000000000" pitchFamily="2" charset="-78"/>
                </a:rPr>
                <a:t>Upload file</a:t>
              </a:r>
              <a:endParaRPr lang="ko-KR" altLang="en-US" sz="3200" b="1" dirty="0">
                <a:solidFill>
                  <a:schemeClr val="bg2">
                    <a:lumMod val="2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53DF290-69FF-4977-96B9-741180E57EEA}"/>
              </a:ext>
            </a:extLst>
          </p:cNvPr>
          <p:cNvGrpSpPr/>
          <p:nvPr/>
        </p:nvGrpSpPr>
        <p:grpSpPr>
          <a:xfrm>
            <a:off x="7145474" y="3634813"/>
            <a:ext cx="1332372" cy="468739"/>
            <a:chOff x="10248302" y="2665682"/>
            <a:chExt cx="1332372" cy="468739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E739BB-31AE-4CCA-8E88-4B280BA7DFC4}"/>
                </a:ext>
              </a:extLst>
            </p:cNvPr>
            <p:cNvSpPr/>
            <p:nvPr/>
          </p:nvSpPr>
          <p:spPr>
            <a:xfrm>
              <a:off x="10248302" y="2730047"/>
              <a:ext cx="1332372" cy="40437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AA21EC9-7D29-4B49-A525-899F4A9EBA59}"/>
                </a:ext>
              </a:extLst>
            </p:cNvPr>
            <p:cNvSpPr/>
            <p:nvPr/>
          </p:nvSpPr>
          <p:spPr>
            <a:xfrm>
              <a:off x="10356786" y="2665682"/>
              <a:ext cx="1115403" cy="40625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b="1" dirty="0">
                  <a:solidFill>
                    <a:schemeClr val="bg2">
                      <a:lumMod val="25000"/>
                    </a:schemeClr>
                  </a:solidFill>
                  <a:latin typeface="Aldhabi" panose="01000000000000000000" pitchFamily="2" charset="-78"/>
                  <a:cs typeface="Aldhabi" panose="01000000000000000000" pitchFamily="2" charset="-78"/>
                </a:rPr>
                <a:t>Analyze</a:t>
              </a:r>
              <a:endParaRPr lang="ko-KR" altLang="en-US" sz="3200" b="1" dirty="0">
                <a:solidFill>
                  <a:schemeClr val="bg2">
                    <a:lumMod val="25000"/>
                  </a:schemeClr>
                </a:solidFill>
                <a:latin typeface="Aldhabi" panose="01000000000000000000" pitchFamily="2" charset="-78"/>
                <a:cs typeface="Aldhabi" panose="01000000000000000000" pitchFamily="2" charset="-78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0ADE9998-1999-4287-84E4-3060BF1993D8}"/>
              </a:ext>
            </a:extLst>
          </p:cNvPr>
          <p:cNvSpPr/>
          <p:nvPr/>
        </p:nvSpPr>
        <p:spPr>
          <a:xfrm>
            <a:off x="2913961" y="4236003"/>
            <a:ext cx="1994053" cy="99151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60331E-C815-4F1E-A1A4-230622CF7934}"/>
              </a:ext>
            </a:extLst>
          </p:cNvPr>
          <p:cNvSpPr/>
          <p:nvPr/>
        </p:nvSpPr>
        <p:spPr>
          <a:xfrm>
            <a:off x="2669615" y="4421677"/>
            <a:ext cx="2417312" cy="4062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video.mp4 </a:t>
            </a:r>
          </a:p>
          <a:p>
            <a:pPr algn="ctr"/>
            <a:r>
              <a:rPr lang="en-US" altLang="ko-KR" sz="2400" b="1" dirty="0">
                <a:solidFill>
                  <a:schemeClr val="accent3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Successfully uploaded</a:t>
            </a:r>
            <a:endParaRPr lang="ko-KR" altLang="en-US" sz="2400" b="1" dirty="0">
              <a:solidFill>
                <a:schemeClr val="accent3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DB3EA0CF-8A91-48F4-B993-7DDFABC47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7438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8E104-8B02-4F09-ABBA-3CD7CF007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Interface Design</a:t>
            </a:r>
            <a:endParaRPr lang="ko-KR" alt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E03A7E-B995-4B03-85CD-5B67DF1011B2}"/>
              </a:ext>
            </a:extLst>
          </p:cNvPr>
          <p:cNvSpPr/>
          <p:nvPr/>
        </p:nvSpPr>
        <p:spPr>
          <a:xfrm>
            <a:off x="1859124" y="2136994"/>
            <a:ext cx="7915564" cy="4054764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6952A8-DAC8-4253-BDF3-711227F052ED}"/>
              </a:ext>
            </a:extLst>
          </p:cNvPr>
          <p:cNvSpPr txBox="1"/>
          <p:nvPr/>
        </p:nvSpPr>
        <p:spPr>
          <a:xfrm>
            <a:off x="1859124" y="1924593"/>
            <a:ext cx="267413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>
                <a:solidFill>
                  <a:schemeClr val="bg1"/>
                </a:solidFill>
                <a:latin typeface="Aldhabi" panose="01000000000000000000" pitchFamily="2" charset="-78"/>
                <a:cs typeface="Aldhabi" panose="01000000000000000000" pitchFamily="2" charset="-78"/>
              </a:rPr>
              <a:t>Drug Detection</a:t>
            </a:r>
            <a:endParaRPr lang="ko-KR" altLang="en-US" sz="4800" dirty="0">
              <a:solidFill>
                <a:schemeClr val="bg1"/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79FB76-6DC0-49DE-A4F1-8054B1E94106}"/>
              </a:ext>
            </a:extLst>
          </p:cNvPr>
          <p:cNvSpPr/>
          <p:nvPr/>
        </p:nvSpPr>
        <p:spPr>
          <a:xfrm>
            <a:off x="1859124" y="2709871"/>
            <a:ext cx="7915564" cy="4571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7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DB3EA0CF-8A91-48F4-B993-7DDFABC47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187C5CD1-3D74-4F88-AFEE-03B653CE2BEB}"/>
              </a:ext>
            </a:extLst>
          </p:cNvPr>
          <p:cNvSpPr/>
          <p:nvPr/>
        </p:nvSpPr>
        <p:spPr>
          <a:xfrm>
            <a:off x="3652960" y="2888479"/>
            <a:ext cx="4031675" cy="235837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48F03D8-2132-4D00-9F7C-21BFC8C314F5}"/>
              </a:ext>
            </a:extLst>
          </p:cNvPr>
          <p:cNvSpPr/>
          <p:nvPr/>
        </p:nvSpPr>
        <p:spPr>
          <a:xfrm>
            <a:off x="2434951" y="2784760"/>
            <a:ext cx="4483880" cy="22334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3200" b="1" dirty="0">
              <a:solidFill>
                <a:schemeClr val="bg2">
                  <a:lumMod val="25000"/>
                </a:schemeClr>
              </a:solidFill>
              <a:latin typeface="Aldhabi" panose="01000000000000000000" pitchFamily="2" charset="-78"/>
              <a:cs typeface="Aldhabi" panose="010000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7CD86A1-FC6B-4ACB-8576-F244E442BF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6311" y="3026230"/>
            <a:ext cx="3746928" cy="2085344"/>
          </a:xfrm>
          <a:prstGeom prst="rect">
            <a:avLst/>
          </a:prstGeom>
        </p:spPr>
      </p:pic>
      <p:pic>
        <p:nvPicPr>
          <p:cNvPr id="1026" name="Picture 2" descr="Introducing the Two Timelines - HitFilm - 7">
            <a:extLst>
              <a:ext uri="{FF2B5EF4-FFF2-40B4-BE49-F238E27FC236}">
                <a16:creationId xmlns:a16="http://schemas.microsoft.com/office/drawing/2014/main" id="{76F96893-19C3-454C-854F-9A8CB2D65A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5" t="36203" r="32261" b="34655"/>
          <a:stretch/>
        </p:blipFill>
        <p:spPr bwMode="auto">
          <a:xfrm>
            <a:off x="3652960" y="5304103"/>
            <a:ext cx="4031675" cy="710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2C650C6-1C6D-4675-9D12-4DE166ED8EC4}"/>
              </a:ext>
            </a:extLst>
          </p:cNvPr>
          <p:cNvSpPr/>
          <p:nvPr/>
        </p:nvSpPr>
        <p:spPr>
          <a:xfrm>
            <a:off x="8020767" y="3273203"/>
            <a:ext cx="1372972" cy="2955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2">
                    <a:lumMod val="10000"/>
                  </a:schemeClr>
                </a:solidFill>
              </a:rPr>
              <a:t>Analyze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FAB678F-060F-43A6-84DC-B3C533081F5F}"/>
              </a:ext>
            </a:extLst>
          </p:cNvPr>
          <p:cNvSpPr/>
          <p:nvPr/>
        </p:nvSpPr>
        <p:spPr>
          <a:xfrm>
            <a:off x="8020765" y="3825999"/>
            <a:ext cx="1372973" cy="2955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2">
                    <a:lumMod val="10000"/>
                  </a:schemeClr>
                </a:solidFill>
              </a:rPr>
              <a:t>Create video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9E2DCA0-B05D-4E5A-87AB-71311B702C77}"/>
              </a:ext>
            </a:extLst>
          </p:cNvPr>
          <p:cNvSpPr/>
          <p:nvPr/>
        </p:nvSpPr>
        <p:spPr>
          <a:xfrm>
            <a:off x="8020765" y="4378795"/>
            <a:ext cx="1381302" cy="295589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bg2">
                    <a:lumMod val="10000"/>
                  </a:schemeClr>
                </a:solidFill>
              </a:rPr>
              <a:t>Create report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53BB3D-15FC-45D0-926B-B5441DDCBD45}"/>
              </a:ext>
            </a:extLst>
          </p:cNvPr>
          <p:cNvSpPr/>
          <p:nvPr/>
        </p:nvSpPr>
        <p:spPr>
          <a:xfrm>
            <a:off x="2050473" y="2911228"/>
            <a:ext cx="1383217" cy="3057803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8B0BA7-4CF5-4154-9584-AD1A5E470A52}"/>
              </a:ext>
            </a:extLst>
          </p:cNvPr>
          <p:cNvSpPr txBox="1"/>
          <p:nvPr/>
        </p:nvSpPr>
        <p:spPr>
          <a:xfrm flipH="1">
            <a:off x="2062329" y="2942823"/>
            <a:ext cx="1371359" cy="29700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700" b="1" dirty="0"/>
              <a:t>Marijuana</a:t>
            </a:r>
            <a:r>
              <a:rPr lang="en-US" sz="1700" dirty="0"/>
              <a:t>: 0</a:t>
            </a:r>
          </a:p>
          <a:p>
            <a:r>
              <a:rPr lang="en-US" sz="1700" b="1" dirty="0"/>
              <a:t>Cocaine</a:t>
            </a:r>
            <a:r>
              <a:rPr lang="en-US" sz="1700" dirty="0"/>
              <a:t>: 0</a:t>
            </a:r>
          </a:p>
          <a:p>
            <a:r>
              <a:rPr lang="en-US" sz="1700" b="1" dirty="0"/>
              <a:t>Heroin</a:t>
            </a:r>
            <a:r>
              <a:rPr lang="en-US" sz="1700" dirty="0"/>
              <a:t>: 2</a:t>
            </a:r>
          </a:p>
          <a:p>
            <a:r>
              <a:rPr lang="en-US" sz="1700" b="1" dirty="0"/>
              <a:t>LSD</a:t>
            </a:r>
            <a:r>
              <a:rPr lang="en-US" sz="1700" dirty="0"/>
              <a:t>: 0</a:t>
            </a:r>
          </a:p>
          <a:p>
            <a:r>
              <a:rPr lang="en-US" sz="1700" b="1" dirty="0"/>
              <a:t>Ecstasy</a:t>
            </a:r>
            <a:r>
              <a:rPr lang="en-US" sz="1700" dirty="0"/>
              <a:t>: 0</a:t>
            </a:r>
          </a:p>
          <a:p>
            <a:r>
              <a:rPr lang="en-US" sz="1700" b="1" dirty="0"/>
              <a:t>Meth</a:t>
            </a:r>
            <a:r>
              <a:rPr lang="en-US" sz="1700" dirty="0"/>
              <a:t>: 0</a:t>
            </a:r>
          </a:p>
          <a:p>
            <a:r>
              <a:rPr lang="en-US" sz="1700" b="1" dirty="0"/>
              <a:t>Shrooms</a:t>
            </a:r>
            <a:r>
              <a:rPr lang="en-US" sz="1700" dirty="0"/>
              <a:t>: 1</a:t>
            </a:r>
          </a:p>
          <a:p>
            <a:r>
              <a:rPr lang="en-US" sz="1700" b="1" dirty="0"/>
              <a:t>Opioids</a:t>
            </a:r>
            <a:r>
              <a:rPr lang="en-US" sz="1700" dirty="0"/>
              <a:t>: 0</a:t>
            </a:r>
          </a:p>
          <a:p>
            <a:endParaRPr lang="en-US" sz="1700" dirty="0"/>
          </a:p>
          <a:p>
            <a:endParaRPr lang="en-US" sz="1700" dirty="0"/>
          </a:p>
          <a:p>
            <a:r>
              <a:rPr lang="en-US" sz="1700" b="1" dirty="0"/>
              <a:t>Total</a:t>
            </a:r>
            <a:r>
              <a:rPr lang="en-US" sz="1700" dirty="0"/>
              <a:t>: 3</a:t>
            </a:r>
          </a:p>
        </p:txBody>
      </p:sp>
    </p:spTree>
    <p:extLst>
      <p:ext uri="{BB962C8B-B14F-4D97-AF65-F5344CB8AC3E}">
        <p14:creationId xmlns:p14="http://schemas.microsoft.com/office/powerpoint/2010/main" val="4216035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A6574-D816-4EDF-B19C-232BE84C5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sz="11500" dirty="0"/>
              <a:t>Thank you</a:t>
            </a:r>
            <a:endParaRPr lang="ko-KR" altLang="en-US" sz="115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8C3496-347C-4B71-BE18-9363048E97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sz="3600" dirty="0"/>
              <a:t>Q&amp;A</a:t>
            </a: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CBE399EA-6B8C-4354-B5CA-8EE2E38AC4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554" y="-48080"/>
            <a:ext cx="1787325" cy="1238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01137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ppt/theme/themeOverride1.xml><?xml version="1.0" encoding="utf-8"?>
<a:themeOverride xmlns:a="http://schemas.openxmlformats.org/drawingml/2006/main">
  <a:clrScheme name="Custom 40">
    <a:dk1>
      <a:sysClr val="windowText" lastClr="000000"/>
    </a:dk1>
    <a:lt1>
      <a:sysClr val="window" lastClr="FFFFFF"/>
    </a:lt1>
    <a:dk2>
      <a:srgbClr val="545D57"/>
    </a:dk2>
    <a:lt2>
      <a:srgbClr val="EBEBE8"/>
    </a:lt2>
    <a:accent1>
      <a:srgbClr val="579858"/>
    </a:accent1>
    <a:accent2>
      <a:srgbClr val="ED583E"/>
    </a:accent2>
    <a:accent3>
      <a:srgbClr val="D3BA59"/>
    </a:accent3>
    <a:accent4>
      <a:srgbClr val="4C94AC"/>
    </a:accent4>
    <a:accent5>
      <a:srgbClr val="A09E84"/>
    </a:accent5>
    <a:accent6>
      <a:srgbClr val="FC7D4A"/>
    </a:accent6>
    <a:hlink>
      <a:srgbClr val="04A2DA"/>
    </a:hlink>
    <a:folHlink>
      <a:srgbClr val="808080"/>
    </a:folHlink>
  </a:clrScheme>
</a:themeOverride>
</file>

<file path=ppt/theme/themeOverride2.xml><?xml version="1.0" encoding="utf-8"?>
<a:themeOverride xmlns:a="http://schemas.openxmlformats.org/drawingml/2006/main">
  <a:clrScheme name="Custom 40">
    <a:dk1>
      <a:sysClr val="windowText" lastClr="000000"/>
    </a:dk1>
    <a:lt1>
      <a:sysClr val="window" lastClr="FFFFFF"/>
    </a:lt1>
    <a:dk2>
      <a:srgbClr val="545D57"/>
    </a:dk2>
    <a:lt2>
      <a:srgbClr val="EBEBE8"/>
    </a:lt2>
    <a:accent1>
      <a:srgbClr val="579858"/>
    </a:accent1>
    <a:accent2>
      <a:srgbClr val="ED583E"/>
    </a:accent2>
    <a:accent3>
      <a:srgbClr val="D3BA59"/>
    </a:accent3>
    <a:accent4>
      <a:srgbClr val="4C94AC"/>
    </a:accent4>
    <a:accent5>
      <a:srgbClr val="A09E84"/>
    </a:accent5>
    <a:accent6>
      <a:srgbClr val="FC7D4A"/>
    </a:accent6>
    <a:hlink>
      <a:srgbClr val="04A2DA"/>
    </a:hlink>
    <a:folHlink>
      <a:srgbClr val="808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F3CD65D-61A5-43C9-A837-6EC73C7DA8AB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{C1ED9937-FF27-4BCB-A681-D92C85779A18}tf11437505_win32</Template>
  <TotalTime>148</TotalTime>
  <Words>233</Words>
  <Application>Microsoft Office PowerPoint</Application>
  <PresentationFormat>Widescreen</PresentationFormat>
  <Paragraphs>130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바탕체</vt:lpstr>
      <vt:lpstr>한컴바탕</vt:lpstr>
      <vt:lpstr>Aldhabi</vt:lpstr>
      <vt:lpstr>Arial</vt:lpstr>
      <vt:lpstr>Bahnschrift</vt:lpstr>
      <vt:lpstr>Calibri</vt:lpstr>
      <vt:lpstr>Georgia Pro Cond Light</vt:lpstr>
      <vt:lpstr>Speak Pro</vt:lpstr>
      <vt:lpstr>RetrospectVTI</vt:lpstr>
      <vt:lpstr>Drug  Detection</vt:lpstr>
      <vt:lpstr>Project Goal</vt:lpstr>
      <vt:lpstr>List of Drugs</vt:lpstr>
      <vt:lpstr>Schedule</vt:lpstr>
      <vt:lpstr>Software Architecture</vt:lpstr>
      <vt:lpstr>Module Requirements</vt:lpstr>
      <vt:lpstr>Interface Design</vt:lpstr>
      <vt:lpstr>Interface Design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Drug  Detection</dc:title>
  <dc:creator>Garza Vanessa</dc:creator>
  <cp:lastModifiedBy>Garza Vanessa</cp:lastModifiedBy>
  <cp:revision>11</cp:revision>
  <dcterms:created xsi:type="dcterms:W3CDTF">2022-03-23T05:53:47Z</dcterms:created>
  <dcterms:modified xsi:type="dcterms:W3CDTF">2022-03-29T11:22:40Z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