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30"/>
    <p:sldId id="257" r:id="rId31"/>
    <p:sldId id="258" r:id="rId32"/>
    <p:sldId id="259" r:id="rId33"/>
    <p:sldId id="260" r:id="rId34"/>
    <p:sldId id="261" r:id="rId35"/>
    <p:sldId id="262" r:id="rId36"/>
    <p:sldId id="263" r:id="rId37"/>
    <p:sldId id="264" r:id="rId38"/>
    <p:sldId id="265" r:id="rId39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Baekmuk Batang" charset="1" panose="02030600000101010101"/>
      <p:regular r:id="rId10"/>
    </p:embeddedFont>
    <p:embeddedFont>
      <p:font typeface="Hatton Bold" charset="1" panose="00000700000000000000"/>
      <p:regular r:id="rId11"/>
    </p:embeddedFont>
    <p:embeddedFont>
      <p:font typeface="Hatton Bold Bold" charset="1" panose="00000900000000000000"/>
      <p:regular r:id="rId12"/>
    </p:embeddedFont>
    <p:embeddedFont>
      <p:font typeface="Courier Prime" charset="1" panose="00000509000000000000"/>
      <p:regular r:id="rId13"/>
    </p:embeddedFont>
    <p:embeddedFont>
      <p:font typeface="Courier Prime Bold" charset="1" panose="00000809000000000000"/>
      <p:regular r:id="rId14"/>
    </p:embeddedFont>
    <p:embeddedFont>
      <p:font typeface="Courier Prime Italics" charset="1" panose="00000509000000000000"/>
      <p:regular r:id="rId15"/>
    </p:embeddedFont>
    <p:embeddedFont>
      <p:font typeface="Courier Prime Bold Italics" charset="1" panose="00000809000000000000"/>
      <p:regular r:id="rId16"/>
    </p:embeddedFont>
    <p:embeddedFont>
      <p:font typeface="DM Sans" charset="1" panose="00000000000000000000"/>
      <p:regular r:id="rId17"/>
    </p:embeddedFont>
    <p:embeddedFont>
      <p:font typeface="DM Sans Bold" charset="1" panose="00000000000000000000"/>
      <p:regular r:id="rId18"/>
    </p:embeddedFont>
    <p:embeddedFont>
      <p:font typeface="DM Sans Italics" charset="1" panose="00000000000000000000"/>
      <p:regular r:id="rId19"/>
    </p:embeddedFont>
    <p:embeddedFont>
      <p:font typeface="DM Sans Bold Italics" charset="1" panose="00000000000000000000"/>
      <p:regular r:id="rId20"/>
    </p:embeddedFont>
    <p:embeddedFont>
      <p:font typeface="Open Sans Light" charset="1" panose="020B0306030504020204"/>
      <p:regular r:id="rId21"/>
    </p:embeddedFont>
    <p:embeddedFont>
      <p:font typeface="Open Sans Light Bold" charset="1" panose="020B0806030504020204"/>
      <p:regular r:id="rId22"/>
    </p:embeddedFont>
    <p:embeddedFont>
      <p:font typeface="Open Sans Light Italics" charset="1" panose="020B0306030504020204"/>
      <p:regular r:id="rId23"/>
    </p:embeddedFont>
    <p:embeddedFont>
      <p:font typeface="Open Sans Light Bold Italics" charset="1" panose="020B0806030504020204"/>
      <p:regular r:id="rId24"/>
    </p:embeddedFont>
    <p:embeddedFont>
      <p:font typeface="Open Sans" charset="1" panose="020B0606030504020204"/>
      <p:regular r:id="rId25"/>
    </p:embeddedFont>
    <p:embeddedFont>
      <p:font typeface="Open Sans Bold" charset="1" panose="020B0806030504020204"/>
      <p:regular r:id="rId26"/>
    </p:embeddedFont>
    <p:embeddedFont>
      <p:font typeface="Open Sans Italics" charset="1" panose="020B0606030504020204"/>
      <p:regular r:id="rId27"/>
    </p:embeddedFont>
    <p:embeddedFont>
      <p:font typeface="Open Sans Bold Italics" charset="1" panose="020B0806030504020204"/>
      <p:regular r:id="rId28"/>
    </p:embeddedFont>
    <p:embeddedFont>
      <p:font typeface="210 네모진 050" charset="1" panose="02020503020101020101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slides/slide1.xml" Type="http://schemas.openxmlformats.org/officeDocument/2006/relationships/slide"/><Relationship Id="rId31" Target="slides/slide2.xml" Type="http://schemas.openxmlformats.org/officeDocument/2006/relationships/slide"/><Relationship Id="rId32" Target="slides/slide3.xml" Type="http://schemas.openxmlformats.org/officeDocument/2006/relationships/slide"/><Relationship Id="rId33" Target="slides/slide4.xml" Type="http://schemas.openxmlformats.org/officeDocument/2006/relationships/slide"/><Relationship Id="rId34" Target="slides/slide5.xml" Type="http://schemas.openxmlformats.org/officeDocument/2006/relationships/slide"/><Relationship Id="rId35" Target="slides/slide6.xml" Type="http://schemas.openxmlformats.org/officeDocument/2006/relationships/slide"/><Relationship Id="rId36" Target="slides/slide7.xml" Type="http://schemas.openxmlformats.org/officeDocument/2006/relationships/slide"/><Relationship Id="rId37" Target="slides/slide8.xml" Type="http://schemas.openxmlformats.org/officeDocument/2006/relationships/slide"/><Relationship Id="rId38" Target="slides/slide9.xml" Type="http://schemas.openxmlformats.org/officeDocument/2006/relationships/slide"/><Relationship Id="rId39" Target="slides/slide10.xml" Type="http://schemas.openxmlformats.org/officeDocument/2006/relationships/slide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9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11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12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13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1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17090" r="664" b="1775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13326257" y="981075"/>
            <a:ext cx="3933043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3359"/>
              </a:lnSpc>
              <a:spcBef>
                <a:spcPct val="0"/>
              </a:spcBef>
            </a:pPr>
            <a:r>
              <a:rPr lang="en-US" sz="2400">
                <a:solidFill>
                  <a:srgbClr val="000000"/>
                </a:solidFill>
                <a:latin typeface="DM Sans"/>
              </a:rPr>
              <a:t>Capstone Project</a:t>
            </a:r>
          </a:p>
        </p:txBody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3675968">
            <a:off x="-700495" y="-600730"/>
            <a:ext cx="5770087" cy="5591739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13936356" y="6060860"/>
            <a:ext cx="5619309" cy="5445621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 rot="-5400000">
            <a:off x="6991266" y="477795"/>
            <a:ext cx="5624007" cy="6651056"/>
            <a:chOff x="0" y="0"/>
            <a:chExt cx="7498675" cy="8868075"/>
          </a:xfrm>
        </p:grpSpPr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5"/>
            <a:srcRect l="11812" t="-9130" r="11812" b="-9130"/>
            <a:stretch>
              <a:fillRect/>
            </a:stretch>
          </p:blipFill>
          <p:spPr>
            <a:xfrm>
              <a:off x="0" y="0"/>
              <a:ext cx="7498675" cy="8868075"/>
            </a:xfrm>
            <a:prstGeom prst="rect">
              <a:avLst/>
            </a:prstGeom>
          </p:spPr>
        </p:pic>
      </p:grpSp>
      <p:grpSp>
        <p:nvGrpSpPr>
          <p:cNvPr name="Group 8" id="8"/>
          <p:cNvGrpSpPr/>
          <p:nvPr/>
        </p:nvGrpSpPr>
        <p:grpSpPr>
          <a:xfrm rot="0">
            <a:off x="4042451" y="1460847"/>
            <a:ext cx="6143119" cy="4625695"/>
            <a:chOff x="0" y="0"/>
            <a:chExt cx="8190825" cy="6167593"/>
          </a:xfrm>
        </p:grpSpPr>
        <p:sp>
          <p:nvSpPr>
            <p:cNvPr name="AutoShape 9" id="9"/>
            <p:cNvSpPr/>
            <p:nvPr/>
          </p:nvSpPr>
          <p:spPr>
            <a:xfrm rot="-167779">
              <a:off x="59926" y="3318595"/>
              <a:ext cx="8070973" cy="2653704"/>
            </a:xfrm>
            <a:prstGeom prst="rect">
              <a:avLst/>
            </a:prstGeom>
            <a:solidFill>
              <a:srgbClr val="000000"/>
            </a:solidFill>
          </p:spPr>
        </p:sp>
        <p:sp>
          <p:nvSpPr>
            <p:cNvPr name="TextBox 10" id="10"/>
            <p:cNvSpPr txBox="true"/>
            <p:nvPr/>
          </p:nvSpPr>
          <p:spPr>
            <a:xfrm rot="-167779">
              <a:off x="572130" y="3610370"/>
              <a:ext cx="7057303" cy="22900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2411"/>
                </a:lnSpc>
              </a:pPr>
              <a:r>
                <a:rPr lang="en-US" spc="-112" sz="11283">
                  <a:solidFill>
                    <a:srgbClr val="FFFFFF"/>
                  </a:solidFill>
                  <a:latin typeface="Hatton Bold"/>
                </a:rPr>
                <a:t>Naver</a:t>
              </a:r>
            </a:p>
          </p:txBody>
        </p:sp>
        <p:sp>
          <p:nvSpPr>
            <p:cNvPr name="AutoShape 11" id="11"/>
            <p:cNvSpPr/>
            <p:nvPr/>
          </p:nvSpPr>
          <p:spPr>
            <a:xfrm rot="82336">
              <a:off x="336166" y="86138"/>
              <a:ext cx="7225359" cy="2653704"/>
            </a:xfrm>
            <a:prstGeom prst="rect">
              <a:avLst/>
            </a:prstGeom>
            <a:solidFill>
              <a:srgbClr val="000000"/>
            </a:solidFill>
          </p:spPr>
        </p:sp>
        <p:sp>
          <p:nvSpPr>
            <p:cNvPr name="TextBox 12" id="12"/>
            <p:cNvSpPr txBox="true"/>
            <p:nvPr/>
          </p:nvSpPr>
          <p:spPr>
            <a:xfrm rot="82336">
              <a:off x="664002" y="449790"/>
              <a:ext cx="6560977" cy="22900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2411"/>
                </a:lnSpc>
              </a:pPr>
              <a:r>
                <a:rPr lang="en-US" spc="-112" sz="11283">
                  <a:solidFill>
                    <a:srgbClr val="FFFFFF"/>
                  </a:solidFill>
                  <a:latin typeface="Hatton Bold"/>
                </a:rPr>
                <a:t>Team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1276070" y="2520590"/>
            <a:ext cx="2969479" cy="2636730"/>
            <a:chOff x="0" y="0"/>
            <a:chExt cx="3959305" cy="3515640"/>
          </a:xfrm>
        </p:grpSpPr>
        <p:pic>
          <p:nvPicPr>
            <p:cNvPr name="Picture 14" id="14"/>
            <p:cNvPicPr>
              <a:picLocks noChangeAspect="true"/>
            </p:cNvPicPr>
            <p:nvPr/>
          </p:nvPicPr>
          <p:blipFill>
            <a:blip r:embed="rId6"/>
            <a:srcRect l="0" t="0" r="0" b="0"/>
            <a:stretch>
              <a:fillRect/>
            </a:stretch>
          </p:blipFill>
          <p:spPr>
            <a:xfrm flipH="false" flipV="false" rot="86465">
              <a:off x="42383" y="48180"/>
              <a:ext cx="3874539" cy="3419280"/>
            </a:xfrm>
            <a:prstGeom prst="rect">
              <a:avLst/>
            </a:prstGeom>
          </p:spPr>
        </p:pic>
        <p:sp>
          <p:nvSpPr>
            <p:cNvPr name="TextBox 15" id="15"/>
            <p:cNvSpPr txBox="true"/>
            <p:nvPr/>
          </p:nvSpPr>
          <p:spPr>
            <a:xfrm rot="86465">
              <a:off x="516579" y="1002992"/>
              <a:ext cx="2997544" cy="15191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776"/>
                </a:lnSpc>
              </a:pPr>
              <a:r>
                <a:rPr lang="en-US" sz="1615">
                  <a:solidFill>
                    <a:srgbClr val="000000"/>
                  </a:solidFill>
                  <a:latin typeface="Courier Prime"/>
                </a:rPr>
                <a:t>Let's reflect on what went well and what did not go well to improve the way we work.</a:t>
              </a:r>
            </a:p>
          </p:txBody>
        </p:sp>
        <p:pic>
          <p:nvPicPr>
            <p:cNvPr name="Picture 16" id="16"/>
            <p:cNvPicPr>
              <a:picLocks noChangeAspect="true"/>
            </p:cNvPicPr>
            <p:nvPr/>
          </p:nvPicPr>
          <p:blipFill>
            <a:blip r:embed="rId7"/>
            <a:srcRect l="0" t="0" r="0" b="0"/>
            <a:stretch>
              <a:fillRect/>
            </a:stretch>
          </p:blipFill>
          <p:spPr>
            <a:xfrm flipH="false" flipV="false" rot="0">
              <a:off x="1229139" y="4890"/>
              <a:ext cx="1572590" cy="534025"/>
            </a:xfrm>
            <a:prstGeom prst="rect">
              <a:avLst/>
            </a:prstGeom>
          </p:spPr>
        </p:pic>
      </p:grpSp>
      <p:sp>
        <p:nvSpPr>
          <p:cNvPr name="TextBox 17" id="17"/>
          <p:cNvSpPr txBox="true"/>
          <p:nvPr/>
        </p:nvSpPr>
        <p:spPr>
          <a:xfrm rot="0">
            <a:off x="1028700" y="7104731"/>
            <a:ext cx="6339979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"/>
              </a:rPr>
              <a:t>Usmonkul Khakimov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28700" y="7896576"/>
            <a:ext cx="7411238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"/>
              </a:rPr>
              <a:t>Shokhruhbek Primkulov 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28700" y="8778183"/>
            <a:ext cx="59282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"/>
              </a:rPr>
              <a:t>Iskandar Gulyamov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17090" r="664" b="1775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3675968">
            <a:off x="8672938" y="-2642204"/>
            <a:ext cx="4685626" cy="4540798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2493192" y="2856780"/>
            <a:ext cx="4395440" cy="5378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7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210 네모진 050"/>
              </a:rPr>
              <a:t>Overview</a:t>
            </a:r>
          </a:p>
        </p:txBody>
      </p:sp>
      <p:pic>
        <p:nvPicPr>
          <p:cNvPr name="Picture 5" id="5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0" t="0" r="0" b="0"/>
          <a:stretch>
            <a:fillRect/>
          </a:stretch>
        </p:blipFill>
        <p:spPr>
          <a:xfrm flipH="false" flipV="false" rot="-10276163">
            <a:off x="1359645" y="2639688"/>
            <a:ext cx="801671" cy="766689"/>
          </a:xfrm>
          <a:prstGeom prst="rect">
            <a:avLst/>
          </a:prstGeom>
        </p:spPr>
      </p:pic>
      <p:sp>
        <p:nvSpPr>
          <p:cNvPr name="TextBox 6" id="6"/>
          <p:cNvSpPr txBox="true"/>
          <p:nvPr/>
        </p:nvSpPr>
        <p:spPr>
          <a:xfrm rot="0">
            <a:off x="1545474" y="2688270"/>
            <a:ext cx="430014" cy="583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595"/>
              </a:lnSpc>
              <a:spcBef>
                <a:spcPct val="0"/>
              </a:spcBef>
            </a:pPr>
            <a:r>
              <a:rPr lang="en-US" sz="3282">
                <a:solidFill>
                  <a:srgbClr val="FFFFFF"/>
                </a:solidFill>
                <a:latin typeface="Hatton Bold Bold"/>
              </a:rPr>
              <a:t>1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911592" y="1207770"/>
            <a:ext cx="5713424" cy="1048967"/>
            <a:chOff x="0" y="0"/>
            <a:chExt cx="7617899" cy="1398623"/>
          </a:xfrm>
        </p:grpSpPr>
        <p:sp>
          <p:nvSpPr>
            <p:cNvPr name="AutoShape 8" id="8"/>
            <p:cNvSpPr/>
            <p:nvPr/>
          </p:nvSpPr>
          <p:spPr>
            <a:xfrm rot="-104137">
              <a:off x="15969" y="114613"/>
              <a:ext cx="7585961" cy="1169397"/>
            </a:xfrm>
            <a:prstGeom prst="rect">
              <a:avLst/>
            </a:prstGeom>
            <a:solidFill>
              <a:srgbClr val="000000"/>
            </a:solidFill>
          </p:spPr>
        </p:sp>
        <p:sp>
          <p:nvSpPr>
            <p:cNvPr name="TextBox 9" id="9"/>
            <p:cNvSpPr txBox="true"/>
            <p:nvPr/>
          </p:nvSpPr>
          <p:spPr>
            <a:xfrm rot="0">
              <a:off x="142969" y="168440"/>
              <a:ext cx="7167333" cy="108431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marL="0" indent="0" lvl="0">
                <a:lnSpc>
                  <a:spcPts val="6693"/>
                </a:lnSpc>
                <a:spcBef>
                  <a:spcPct val="0"/>
                </a:spcBef>
              </a:pPr>
              <a:r>
                <a:rPr lang="en-US" sz="4780">
                  <a:solidFill>
                    <a:srgbClr val="FFFFFF"/>
                  </a:solidFill>
                  <a:latin typeface="Hatton Bold"/>
                </a:rPr>
                <a:t>Project Plan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287181" y="5998624"/>
            <a:ext cx="5808226" cy="879489"/>
            <a:chOff x="0" y="0"/>
            <a:chExt cx="7744301" cy="1172653"/>
          </a:xfrm>
        </p:grpSpPr>
        <p:sp>
          <p:nvSpPr>
            <p:cNvPr name="TextBox 11" id="11"/>
            <p:cNvSpPr txBox="true"/>
            <p:nvPr/>
          </p:nvSpPr>
          <p:spPr>
            <a:xfrm rot="0">
              <a:off x="1608015" y="199188"/>
              <a:ext cx="6136287" cy="6762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200"/>
                </a:lnSpc>
                <a:spcBef>
                  <a:spcPct val="0"/>
                </a:spcBef>
              </a:pPr>
              <a:r>
                <a:rPr lang="en-US" sz="3000">
                  <a:solidFill>
                    <a:srgbClr val="000000"/>
                  </a:solidFill>
                  <a:latin typeface="210 네모진 050"/>
                </a:rPr>
                <a:t>Goal</a:t>
              </a:r>
            </a:p>
          </p:txBody>
        </p:sp>
        <p:pic>
          <p:nvPicPr>
            <p:cNvPr name="Picture 12" id="12"/>
            <p:cNvPicPr>
              <a:picLocks noChangeAspect="true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 l="0" t="0" r="0" b="0"/>
            <a:stretch>
              <a:fillRect/>
            </a:stretch>
          </p:blipFill>
          <p:spPr>
            <a:xfrm flipH="true" flipV="true" rot="-10276163">
              <a:off x="71390" y="75201"/>
              <a:ext cx="1068894" cy="1022251"/>
            </a:xfrm>
            <a:prstGeom prst="rect">
              <a:avLst/>
            </a:prstGeom>
          </p:spPr>
        </p:pic>
        <p:sp>
          <p:nvSpPr>
            <p:cNvPr name="TextBox 13" id="13"/>
            <p:cNvSpPr txBox="true"/>
            <p:nvPr/>
          </p:nvSpPr>
          <p:spPr>
            <a:xfrm rot="0">
              <a:off x="299451" y="195499"/>
              <a:ext cx="573352" cy="74982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595"/>
                </a:lnSpc>
                <a:spcBef>
                  <a:spcPct val="0"/>
                </a:spcBef>
              </a:pPr>
              <a:r>
                <a:rPr lang="en-US" sz="3282">
                  <a:solidFill>
                    <a:srgbClr val="FFFFFF"/>
                  </a:solidFill>
                  <a:latin typeface="Hatton Bold Bold"/>
                </a:rPr>
                <a:t>2</a:t>
              </a:r>
            </a:p>
          </p:txBody>
        </p:sp>
      </p:grpSp>
      <p:pic>
        <p:nvPicPr>
          <p:cNvPr name="Picture 14" id="14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14902560" y="4664971"/>
            <a:ext cx="4072529" cy="3946651"/>
          </a:xfrm>
          <a:prstGeom prst="rect">
            <a:avLst/>
          </a:prstGeom>
        </p:spPr>
      </p:pic>
      <p:grpSp>
        <p:nvGrpSpPr>
          <p:cNvPr name="Group 15" id="15"/>
          <p:cNvGrpSpPr/>
          <p:nvPr/>
        </p:nvGrpSpPr>
        <p:grpSpPr>
          <a:xfrm rot="0">
            <a:off x="10608631" y="2714533"/>
            <a:ext cx="5808226" cy="879489"/>
            <a:chOff x="0" y="0"/>
            <a:chExt cx="7744301" cy="1172653"/>
          </a:xfrm>
        </p:grpSpPr>
        <p:sp>
          <p:nvSpPr>
            <p:cNvPr name="TextBox 16" id="16"/>
            <p:cNvSpPr txBox="true"/>
            <p:nvPr/>
          </p:nvSpPr>
          <p:spPr>
            <a:xfrm rot="0">
              <a:off x="1608015" y="208713"/>
              <a:ext cx="6136287" cy="65405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199"/>
                </a:lnSpc>
                <a:spcBef>
                  <a:spcPct val="0"/>
                </a:spcBef>
              </a:pPr>
              <a:r>
                <a:rPr lang="en-US" sz="2999">
                  <a:solidFill>
                    <a:srgbClr val="000000"/>
                  </a:solidFill>
                  <a:latin typeface="210 네모진 050"/>
                </a:rPr>
                <a:t>Expected Effect</a:t>
              </a:r>
            </a:p>
          </p:txBody>
        </p:sp>
        <p:pic>
          <p:nvPicPr>
            <p:cNvPr name="Picture 17" id="17"/>
            <p:cNvPicPr>
              <a:picLocks noChangeAspect="true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 l="0" t="0" r="0" b="0"/>
            <a:stretch>
              <a:fillRect/>
            </a:stretch>
          </p:blipFill>
          <p:spPr>
            <a:xfrm flipH="false" flipV="false" rot="-10276163">
              <a:off x="71390" y="75201"/>
              <a:ext cx="1068894" cy="1022251"/>
            </a:xfrm>
            <a:prstGeom prst="rect">
              <a:avLst/>
            </a:prstGeom>
          </p:spPr>
        </p:pic>
        <p:sp>
          <p:nvSpPr>
            <p:cNvPr name="TextBox 18" id="18"/>
            <p:cNvSpPr txBox="true"/>
            <p:nvPr/>
          </p:nvSpPr>
          <p:spPr>
            <a:xfrm rot="0">
              <a:off x="299451" y="195499"/>
              <a:ext cx="573352" cy="74982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595"/>
                </a:lnSpc>
                <a:spcBef>
                  <a:spcPct val="0"/>
                </a:spcBef>
              </a:pPr>
              <a:r>
                <a:rPr lang="en-US" sz="3282">
                  <a:solidFill>
                    <a:srgbClr val="FFFFFF"/>
                  </a:solidFill>
                  <a:latin typeface="Hatton Bold Bold"/>
                </a:rPr>
                <a:t>3</a:t>
              </a:r>
            </a:p>
          </p:txBody>
        </p:sp>
      </p:grpSp>
      <p:pic>
        <p:nvPicPr>
          <p:cNvPr name="Picture 19" id="19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-1645277" y="7315403"/>
            <a:ext cx="4364179" cy="4229286"/>
          </a:xfrm>
          <a:prstGeom prst="rect">
            <a:avLst/>
          </a:prstGeom>
        </p:spPr>
      </p:pic>
      <p:sp>
        <p:nvSpPr>
          <p:cNvPr name="TextBox 20" id="20"/>
          <p:cNvSpPr txBox="true"/>
          <p:nvPr/>
        </p:nvSpPr>
        <p:spPr>
          <a:xfrm rot="0">
            <a:off x="1705832" y="3605859"/>
            <a:ext cx="6666309" cy="3657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>
                <a:solidFill>
                  <a:srgbClr val="000000"/>
                </a:solidFill>
                <a:latin typeface="Baekmuk Batang"/>
              </a:rPr>
              <a:t>1)Detect Symbols on the blurred images of License plate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287181" y="7224490"/>
            <a:ext cx="8612155" cy="14801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940"/>
              </a:lnSpc>
            </a:pPr>
            <a:r>
              <a:rPr lang="en-US" sz="2100">
                <a:solidFill>
                  <a:srgbClr val="000000"/>
                </a:solidFill>
                <a:latin typeface="Baekmuk Batang"/>
              </a:rPr>
              <a:t>In real-world applications, our </a:t>
            </a:r>
            <a:r>
              <a:rPr lang="en-US" sz="2100">
                <a:solidFill>
                  <a:srgbClr val="000000"/>
                </a:solidFill>
                <a:latin typeface="Arimo"/>
              </a:rPr>
              <a:t>model expected to recognize LP numbers directly from relatively high-resolution</a:t>
            </a:r>
          </a:p>
          <a:p>
            <a:pPr>
              <a:lnSpc>
                <a:spcPts val="2940"/>
              </a:lnSpc>
            </a:pPr>
            <a:r>
              <a:rPr lang="en-US" sz="2100">
                <a:solidFill>
                  <a:srgbClr val="000000"/>
                </a:solidFill>
                <a:latin typeface="Arimo"/>
              </a:rPr>
              <a:t>images at over 61 fps and 98.5% accuracy.</a:t>
            </a:r>
          </a:p>
          <a:p>
            <a:pPr>
              <a:lnSpc>
                <a:spcPts val="2940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9144000" y="3764926"/>
            <a:ext cx="7836537" cy="29660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940"/>
              </a:lnSpc>
            </a:pPr>
            <a:r>
              <a:rPr lang="en-US" sz="2100">
                <a:solidFill>
                  <a:srgbClr val="000000"/>
                </a:solidFill>
                <a:latin typeface="Baekmuk Batang"/>
              </a:rPr>
              <a:t>1) Deploy our working prototype for the government security road camera system</a:t>
            </a:r>
          </a:p>
          <a:p>
            <a:pPr algn="just">
              <a:lnSpc>
                <a:spcPts val="2940"/>
              </a:lnSpc>
            </a:pPr>
          </a:p>
          <a:p>
            <a:pPr algn="just">
              <a:lnSpc>
                <a:spcPts val="2940"/>
              </a:lnSpc>
            </a:pPr>
            <a:r>
              <a:rPr lang="en-US" sz="2100">
                <a:solidFill>
                  <a:srgbClr val="000000"/>
                </a:solidFill>
                <a:latin typeface="Baekmuk Batang"/>
              </a:rPr>
              <a:t>2) identify car owners who brake the law</a:t>
            </a:r>
          </a:p>
          <a:p>
            <a:pPr algn="just">
              <a:lnSpc>
                <a:spcPts val="2940"/>
              </a:lnSpc>
            </a:pPr>
          </a:p>
          <a:p>
            <a:pPr algn="just">
              <a:lnSpc>
                <a:spcPts val="2940"/>
              </a:lnSpc>
            </a:pPr>
          </a:p>
          <a:p>
            <a:pPr algn="just">
              <a:lnSpc>
                <a:spcPts val="2940"/>
              </a:lnSpc>
            </a:pPr>
          </a:p>
          <a:p>
            <a:pPr algn="just">
              <a:lnSpc>
                <a:spcPts val="2940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17090" r="664" b="1775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-1212257" y="6654473"/>
            <a:ext cx="4154928" cy="4026503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15148022" y="6927458"/>
            <a:ext cx="3923951" cy="3802665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3675968">
            <a:off x="7454777" y="-2035066"/>
            <a:ext cx="4573613" cy="4432247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 rot="0">
            <a:off x="1141376" y="1028700"/>
            <a:ext cx="5788026" cy="1125753"/>
            <a:chOff x="0" y="0"/>
            <a:chExt cx="7717367" cy="1501004"/>
          </a:xfrm>
        </p:grpSpPr>
        <p:sp>
          <p:nvSpPr>
            <p:cNvPr name="AutoShape 7" id="7"/>
            <p:cNvSpPr/>
            <p:nvPr/>
          </p:nvSpPr>
          <p:spPr>
            <a:xfrm rot="110781">
              <a:off x="18211" y="123412"/>
              <a:ext cx="7680946" cy="1254180"/>
            </a:xfrm>
            <a:prstGeom prst="rect">
              <a:avLst/>
            </a:prstGeom>
            <a:solidFill>
              <a:srgbClr val="000000"/>
            </a:solidFill>
          </p:spPr>
        </p:sp>
        <p:sp>
          <p:nvSpPr>
            <p:cNvPr name="TextBox 8" id="8"/>
            <p:cNvSpPr txBox="true"/>
            <p:nvPr/>
          </p:nvSpPr>
          <p:spPr>
            <a:xfrm rot="0">
              <a:off x="490936" y="131778"/>
              <a:ext cx="6657689" cy="117300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marL="0" indent="0" lvl="0">
                <a:lnSpc>
                  <a:spcPts val="7178"/>
                </a:lnSpc>
                <a:spcBef>
                  <a:spcPct val="0"/>
                </a:spcBef>
              </a:pPr>
              <a:r>
                <a:rPr lang="en-US" sz="5127">
                  <a:solidFill>
                    <a:srgbClr val="FFFFFF"/>
                  </a:solidFill>
                  <a:latin typeface="Hatton Bold"/>
                </a:rPr>
                <a:t>Project Plan</a:t>
              </a:r>
            </a:p>
          </p:txBody>
        </p:sp>
      </p:grpSp>
      <p:pic>
        <p:nvPicPr>
          <p:cNvPr name="Picture 9" id="9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0" t="0" r="0" b="0"/>
          <a:stretch>
            <a:fillRect/>
          </a:stretch>
        </p:blipFill>
        <p:spPr>
          <a:xfrm flipH="false" flipV="false" rot="-10276163">
            <a:off x="1359645" y="2639688"/>
            <a:ext cx="801671" cy="766689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rcRect l="31961" t="37343" r="33486" b="39049"/>
          <a:stretch>
            <a:fillRect/>
          </a:stretch>
        </p:blipFill>
        <p:spPr>
          <a:xfrm flipH="false" flipV="false" rot="0">
            <a:off x="1594707" y="3831624"/>
            <a:ext cx="15664593" cy="6020177"/>
          </a:xfrm>
          <a:prstGeom prst="rect">
            <a:avLst/>
          </a:prstGeom>
        </p:spPr>
      </p:pic>
      <p:sp>
        <p:nvSpPr>
          <p:cNvPr name="TextBox 11" id="11"/>
          <p:cNvSpPr txBox="true"/>
          <p:nvPr/>
        </p:nvSpPr>
        <p:spPr>
          <a:xfrm rot="0">
            <a:off x="2493192" y="2856780"/>
            <a:ext cx="4395440" cy="5378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7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210 네모진 050"/>
              </a:rPr>
              <a:t>Schedule Overview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545474" y="2688270"/>
            <a:ext cx="430014" cy="583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595"/>
              </a:lnSpc>
              <a:spcBef>
                <a:spcPct val="0"/>
              </a:spcBef>
            </a:pPr>
            <a:r>
              <a:rPr lang="en-US" sz="3282">
                <a:solidFill>
                  <a:srgbClr val="FFFFFF"/>
                </a:solidFill>
                <a:latin typeface="Hatton Bold Bold"/>
              </a:rPr>
              <a:t>4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27156" t="22325" r="21592" b="2642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-1212257" y="6654473"/>
            <a:ext cx="4154928" cy="4026503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15148022" y="6927458"/>
            <a:ext cx="3923951" cy="3802665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3675968">
            <a:off x="7454777" y="-2035066"/>
            <a:ext cx="4573613" cy="4432247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 rot="0">
            <a:off x="347058" y="8828791"/>
            <a:ext cx="5788026" cy="1125753"/>
            <a:chOff x="0" y="0"/>
            <a:chExt cx="7717367" cy="1501004"/>
          </a:xfrm>
        </p:grpSpPr>
        <p:sp>
          <p:nvSpPr>
            <p:cNvPr name="AutoShape 7" id="7"/>
            <p:cNvSpPr/>
            <p:nvPr/>
          </p:nvSpPr>
          <p:spPr>
            <a:xfrm rot="110781">
              <a:off x="18211" y="123412"/>
              <a:ext cx="7680946" cy="1254180"/>
            </a:xfrm>
            <a:prstGeom prst="rect">
              <a:avLst/>
            </a:prstGeom>
            <a:solidFill>
              <a:srgbClr val="000000"/>
            </a:solidFill>
          </p:spPr>
        </p:sp>
        <p:sp>
          <p:nvSpPr>
            <p:cNvPr name="TextBox 8" id="8"/>
            <p:cNvSpPr txBox="true"/>
            <p:nvPr/>
          </p:nvSpPr>
          <p:spPr>
            <a:xfrm rot="0">
              <a:off x="490936" y="198453"/>
              <a:ext cx="6657689" cy="68487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marL="0" indent="0" lvl="0">
                <a:lnSpc>
                  <a:spcPts val="4238"/>
                </a:lnSpc>
                <a:spcBef>
                  <a:spcPct val="0"/>
                </a:spcBef>
              </a:pPr>
              <a:r>
                <a:rPr lang="en-US" sz="3027">
                  <a:solidFill>
                    <a:srgbClr val="FFFFFF"/>
                  </a:solidFill>
                  <a:latin typeface="Hatton Bold"/>
                </a:rPr>
                <a:t>Use Case Scenario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17090" r="664" b="1775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-1586608" y="3473795"/>
            <a:ext cx="4402907" cy="4266817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15023050" y="8496665"/>
            <a:ext cx="4206739" cy="4076712"/>
          </a:xfrm>
          <a:prstGeom prst="rect">
            <a:avLst/>
          </a:prstGeom>
        </p:spPr>
      </p:pic>
      <p:sp>
        <p:nvSpPr>
          <p:cNvPr name="AutoShape 5" id="5"/>
          <p:cNvSpPr/>
          <p:nvPr/>
        </p:nvSpPr>
        <p:spPr>
          <a:xfrm rot="102736">
            <a:off x="1035736" y="383153"/>
            <a:ext cx="10137699" cy="1550859"/>
          </a:xfrm>
          <a:prstGeom prst="rect">
            <a:avLst/>
          </a:prstGeom>
          <a:solidFill>
            <a:srgbClr val="000000"/>
          </a:solidFill>
        </p:spPr>
      </p:sp>
      <p:sp>
        <p:nvSpPr>
          <p:cNvPr name="TextBox 6" id="6"/>
          <p:cNvSpPr txBox="true"/>
          <p:nvPr/>
        </p:nvSpPr>
        <p:spPr>
          <a:xfrm rot="0">
            <a:off x="1362518" y="410992"/>
            <a:ext cx="10107713" cy="1063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0" indent="0" lvl="0">
              <a:lnSpc>
                <a:spcPts val="8292"/>
              </a:lnSpc>
              <a:spcBef>
                <a:spcPct val="0"/>
              </a:spcBef>
            </a:pPr>
            <a:r>
              <a:rPr lang="en-US" sz="5923">
                <a:solidFill>
                  <a:srgbClr val="FFFFFF"/>
                </a:solidFill>
                <a:latin typeface="Hatton Bold"/>
              </a:rPr>
              <a:t>Software Architecture</a:t>
            </a:r>
          </a:p>
        </p:txBody>
      </p:sp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rcRect l="0" t="0" r="0" b="0"/>
          <a:stretch>
            <a:fillRect/>
          </a:stretch>
        </p:blipFill>
        <p:spPr>
          <a:xfrm flipH="false" flipV="false" rot="0">
            <a:off x="1362518" y="2286983"/>
            <a:ext cx="15562964" cy="762016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17090" r="664" b="1775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-797465" y="-283904"/>
            <a:ext cx="4206740" cy="4076713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16058868" y="7755371"/>
            <a:ext cx="4685868" cy="4541032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256324" y="2408683"/>
            <a:ext cx="18031676" cy="7181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pc="530" sz="3399">
                <a:solidFill>
                  <a:srgbClr val="000000"/>
                </a:solidFill>
                <a:latin typeface="Open Sans Light"/>
              </a:rPr>
              <a:t>Pre-processing– The aim is to eliminate noise or distortion from the input image and make it simpler to carry out all processing operations.</a:t>
            </a:r>
          </a:p>
          <a:p>
            <a:pPr>
              <a:lnSpc>
                <a:spcPts val="4759"/>
              </a:lnSpc>
            </a:pPr>
          </a:p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pc="530" sz="3399">
                <a:solidFill>
                  <a:srgbClr val="000000"/>
                </a:solidFill>
                <a:latin typeface="Open Sans Light"/>
              </a:rPr>
              <a:t>Blur Angle Estimation</a:t>
            </a:r>
            <a:r>
              <a:rPr lang="en-US" spc="187" sz="3399">
                <a:solidFill>
                  <a:srgbClr val="000000"/>
                </a:solidFill>
                <a:latin typeface="Arimo"/>
              </a:rPr>
              <a:t> – estimation level of blurriness in angle.</a:t>
            </a:r>
          </a:p>
          <a:p>
            <a:pPr>
              <a:lnSpc>
                <a:spcPts val="4759"/>
              </a:lnSpc>
            </a:pPr>
          </a:p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pc="530" sz="3399">
                <a:solidFill>
                  <a:srgbClr val="000000"/>
                </a:solidFill>
                <a:latin typeface="Open Sans Light"/>
              </a:rPr>
              <a:t>Blur Length Estimation</a:t>
            </a:r>
            <a:r>
              <a:rPr lang="en-US" spc="187" sz="3399">
                <a:solidFill>
                  <a:srgbClr val="000000"/>
                </a:solidFill>
                <a:latin typeface="Arimo"/>
              </a:rPr>
              <a:t> – obscure length is evaluated using the cepstral transform method</a:t>
            </a:r>
          </a:p>
          <a:p>
            <a:pPr>
              <a:lnSpc>
                <a:spcPts val="4759"/>
              </a:lnSpc>
            </a:pPr>
          </a:p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pc="530" sz="3399">
                <a:solidFill>
                  <a:srgbClr val="000000"/>
                </a:solidFill>
                <a:latin typeface="Open Sans Light"/>
              </a:rPr>
              <a:t>Deconvolution - Here NBID method is used to get back the original deblurred image.</a:t>
            </a:r>
          </a:p>
          <a:p>
            <a:pPr algn="l">
              <a:lnSpc>
                <a:spcPts val="475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4907438" y="1496326"/>
            <a:ext cx="11515540" cy="5849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4509"/>
              </a:lnSpc>
              <a:spcBef>
                <a:spcPct val="0"/>
              </a:spcBef>
            </a:pPr>
            <a:r>
              <a:rPr lang="en-US" sz="3221">
                <a:solidFill>
                  <a:srgbClr val="000000"/>
                </a:solidFill>
                <a:latin typeface="Hatton Bold"/>
              </a:rPr>
              <a:t>Brief functionality of Deblurring Module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629090" y="465824"/>
            <a:ext cx="5533758" cy="1076299"/>
            <a:chOff x="0" y="0"/>
            <a:chExt cx="7378344" cy="1435065"/>
          </a:xfrm>
        </p:grpSpPr>
        <p:sp>
          <p:nvSpPr>
            <p:cNvPr name="AutoShape 8" id="8"/>
            <p:cNvSpPr/>
            <p:nvPr/>
          </p:nvSpPr>
          <p:spPr>
            <a:xfrm rot="110781">
              <a:off x="17411" y="117990"/>
              <a:ext cx="7343522" cy="1199084"/>
            </a:xfrm>
            <a:prstGeom prst="rect">
              <a:avLst/>
            </a:prstGeom>
            <a:solidFill>
              <a:srgbClr val="000000"/>
            </a:solidFill>
          </p:spPr>
        </p:sp>
        <p:sp>
          <p:nvSpPr>
            <p:cNvPr name="TextBox 9" id="9"/>
            <p:cNvSpPr txBox="true"/>
            <p:nvPr/>
          </p:nvSpPr>
          <p:spPr>
            <a:xfrm rot="0">
              <a:off x="469369" y="186387"/>
              <a:ext cx="6365217" cy="6370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marL="0" indent="0" lvl="0">
                <a:lnSpc>
                  <a:spcPts val="3918"/>
                </a:lnSpc>
                <a:spcBef>
                  <a:spcPct val="0"/>
                </a:spcBef>
              </a:pPr>
              <a:r>
                <a:rPr lang="en-US" sz="2798">
                  <a:solidFill>
                    <a:srgbClr val="FFFFFF"/>
                  </a:solidFill>
                  <a:latin typeface="Hatton Bold"/>
                </a:rPr>
                <a:t>High Level Design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17090" r="664" b="1775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2790361" y="-415873"/>
            <a:ext cx="3701179" cy="3586779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-176178" y="-199730"/>
            <a:ext cx="3701179" cy="3586779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15783707" y="7582337"/>
            <a:ext cx="4076120" cy="3950131"/>
          </a:xfrm>
          <a:prstGeom prst="rect">
            <a:avLst/>
          </a:prstGeom>
        </p:spPr>
      </p:pic>
      <p:sp>
        <p:nvSpPr>
          <p:cNvPr name="AutoShape 6" id="6"/>
          <p:cNvSpPr/>
          <p:nvPr/>
        </p:nvSpPr>
        <p:spPr>
          <a:xfrm rot="62559">
            <a:off x="9448332" y="1649272"/>
            <a:ext cx="8364468" cy="1061711"/>
          </a:xfrm>
          <a:prstGeom prst="rect">
            <a:avLst/>
          </a:prstGeom>
          <a:solidFill>
            <a:srgbClr val="000000"/>
          </a:solidFill>
        </p:spPr>
      </p:sp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rcRect l="0" t="0" r="0" b="0"/>
          <a:stretch>
            <a:fillRect/>
          </a:stretch>
        </p:blipFill>
        <p:spPr>
          <a:xfrm flipH="false" flipV="false" rot="0">
            <a:off x="2090851" y="1042577"/>
            <a:ext cx="8476505" cy="9009314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7924715" y="1771097"/>
            <a:ext cx="9608220" cy="7037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5423"/>
              </a:lnSpc>
              <a:spcBef>
                <a:spcPct val="0"/>
              </a:spcBef>
            </a:pPr>
            <a:r>
              <a:rPr lang="en-US" sz="3873">
                <a:solidFill>
                  <a:srgbClr val="FFFFFF"/>
                </a:solidFill>
                <a:latin typeface="Hatton Bold"/>
              </a:rPr>
              <a:t>Interfaces among  DB model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17090" r="664" b="1775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-797465" y="-283904"/>
            <a:ext cx="4206740" cy="4076713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16058868" y="7755371"/>
            <a:ext cx="4685868" cy="4541032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256324" y="2408683"/>
            <a:ext cx="18031676" cy="6581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pc="530" sz="3399">
                <a:solidFill>
                  <a:srgbClr val="000000"/>
                </a:solidFill>
                <a:latin typeface="Open Sans Light"/>
              </a:rPr>
              <a:t>Plate localization – responsible for finding and isolating the plate on the picture</a:t>
            </a:r>
          </a:p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pc="187" sz="3399">
                <a:solidFill>
                  <a:srgbClr val="000000"/>
                </a:solidFill>
                <a:latin typeface="Arimo"/>
              </a:rPr>
              <a:t>Plate orientation and sizing – compensates for the skew of the plate and adjusts the dimensions to the required size</a:t>
            </a:r>
          </a:p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pc="187" sz="3399">
                <a:solidFill>
                  <a:srgbClr val="000000"/>
                </a:solidFill>
                <a:latin typeface="Arimo"/>
              </a:rPr>
              <a:t>Normalization – adjusts the brightness and contrast of the image</a:t>
            </a:r>
          </a:p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pc="187" sz="3399">
                <a:solidFill>
                  <a:srgbClr val="000000"/>
                </a:solidFill>
                <a:latin typeface="Arimo"/>
              </a:rPr>
              <a:t>Character segmentation – finds the individual characters on the plates</a:t>
            </a:r>
          </a:p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pc="530" sz="3399">
                <a:solidFill>
                  <a:srgbClr val="000000"/>
                </a:solidFill>
                <a:latin typeface="Open Sans Light"/>
              </a:rPr>
              <a:t>Identification - character recognition from individual zones previously identified.</a:t>
            </a: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pc="530" sz="3399">
                <a:solidFill>
                  <a:srgbClr val="000000"/>
                </a:solidFill>
                <a:latin typeface="Open Sans Light"/>
              </a:rPr>
              <a:t> Regionalization - regional syntactical correction to identify ambiguities on apparently identical characters (I = 1, O = 0 , B = 8)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907438" y="1496326"/>
            <a:ext cx="11515540" cy="5849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4509"/>
              </a:lnSpc>
              <a:spcBef>
                <a:spcPct val="0"/>
              </a:spcBef>
            </a:pPr>
            <a:r>
              <a:rPr lang="en-US" sz="3221">
                <a:solidFill>
                  <a:srgbClr val="000000"/>
                </a:solidFill>
                <a:latin typeface="Hatton Bold"/>
              </a:rPr>
              <a:t>Brief functionality of Image Recognition Module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629090" y="465824"/>
            <a:ext cx="5533758" cy="1076299"/>
            <a:chOff x="0" y="0"/>
            <a:chExt cx="7378344" cy="1435065"/>
          </a:xfrm>
        </p:grpSpPr>
        <p:sp>
          <p:nvSpPr>
            <p:cNvPr name="AutoShape 8" id="8"/>
            <p:cNvSpPr/>
            <p:nvPr/>
          </p:nvSpPr>
          <p:spPr>
            <a:xfrm rot="110781">
              <a:off x="17411" y="117990"/>
              <a:ext cx="7343522" cy="1199084"/>
            </a:xfrm>
            <a:prstGeom prst="rect">
              <a:avLst/>
            </a:prstGeom>
            <a:solidFill>
              <a:srgbClr val="000000"/>
            </a:solidFill>
          </p:spPr>
        </p:sp>
        <p:sp>
          <p:nvSpPr>
            <p:cNvPr name="TextBox 9" id="9"/>
            <p:cNvSpPr txBox="true"/>
            <p:nvPr/>
          </p:nvSpPr>
          <p:spPr>
            <a:xfrm rot="0">
              <a:off x="469369" y="186387"/>
              <a:ext cx="6365217" cy="6370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marL="0" indent="0" lvl="0">
                <a:lnSpc>
                  <a:spcPts val="3918"/>
                </a:lnSpc>
                <a:spcBef>
                  <a:spcPct val="0"/>
                </a:spcBef>
              </a:pPr>
              <a:r>
                <a:rPr lang="en-US" sz="2798">
                  <a:solidFill>
                    <a:srgbClr val="FFFFFF"/>
                  </a:solidFill>
                  <a:latin typeface="Hatton Bold"/>
                </a:rPr>
                <a:t>High Level Design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17090" r="664" b="1775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2790361" y="-415873"/>
            <a:ext cx="3701179" cy="3586779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-176178" y="-199730"/>
            <a:ext cx="3701179" cy="3586779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15783707" y="7582337"/>
            <a:ext cx="4076120" cy="3950131"/>
          </a:xfrm>
          <a:prstGeom prst="rect">
            <a:avLst/>
          </a:prstGeom>
        </p:spPr>
      </p:pic>
      <p:sp>
        <p:nvSpPr>
          <p:cNvPr name="AutoShape 6" id="6"/>
          <p:cNvSpPr/>
          <p:nvPr/>
        </p:nvSpPr>
        <p:spPr>
          <a:xfrm rot="62559">
            <a:off x="9448332" y="1649272"/>
            <a:ext cx="8364468" cy="1061711"/>
          </a:xfrm>
          <a:prstGeom prst="rect">
            <a:avLst/>
          </a:prstGeom>
          <a:solidFill>
            <a:srgbClr val="000000"/>
          </a:solidFill>
        </p:spPr>
      </p:sp>
      <p:sp>
        <p:nvSpPr>
          <p:cNvPr name="TextBox 7" id="7"/>
          <p:cNvSpPr txBox="true"/>
          <p:nvPr/>
        </p:nvSpPr>
        <p:spPr>
          <a:xfrm rot="0">
            <a:off x="9144000" y="1771097"/>
            <a:ext cx="7819936" cy="7037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5423"/>
              </a:lnSpc>
              <a:spcBef>
                <a:spcPct val="0"/>
              </a:spcBef>
            </a:pPr>
            <a:r>
              <a:rPr lang="en-US" sz="3873">
                <a:solidFill>
                  <a:srgbClr val="FFFFFF"/>
                </a:solidFill>
                <a:latin typeface="Hatton Bold"/>
              </a:rPr>
              <a:t>Interfaces among PR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2929665" y="1366667"/>
            <a:ext cx="5243221" cy="7553665"/>
            <a:chOff x="0" y="0"/>
            <a:chExt cx="6990961" cy="10071554"/>
          </a:xfrm>
        </p:grpSpPr>
        <p:pic>
          <p:nvPicPr>
            <p:cNvPr name="Picture 9" id="9"/>
            <p:cNvPicPr>
              <a:picLocks noChangeAspect="true"/>
            </p:cNvPicPr>
            <p:nvPr/>
          </p:nvPicPr>
          <p:blipFill>
            <a:blip r:embed="rId5"/>
            <a:srcRect l="0" t="0" r="0" b="46447"/>
            <a:stretch>
              <a:fillRect/>
            </a:stretch>
          </p:blipFill>
          <p:spPr>
            <a:xfrm flipH="false" flipV="false" rot="0">
              <a:off x="0" y="0"/>
              <a:ext cx="6990961" cy="6610778"/>
            </a:xfrm>
            <a:prstGeom prst="rect">
              <a:avLst/>
            </a:prstGeom>
          </p:spPr>
        </p:pic>
        <p:pic>
          <p:nvPicPr>
            <p:cNvPr name="Picture 10" id="10"/>
            <p:cNvPicPr>
              <a:picLocks noChangeAspect="true"/>
            </p:cNvPicPr>
            <p:nvPr/>
          </p:nvPicPr>
          <p:blipFill>
            <a:blip r:embed="rId5"/>
            <a:srcRect l="0" t="71812" r="0" b="0"/>
            <a:stretch>
              <a:fillRect/>
            </a:stretch>
          </p:blipFill>
          <p:spPr>
            <a:xfrm flipH="false" flipV="false" rot="0">
              <a:off x="0" y="6592022"/>
              <a:ext cx="6990961" cy="347953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17090" r="664" b="1775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3675968">
            <a:off x="8031081" y="-1799788"/>
            <a:ext cx="4374754" cy="4239534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16069156" y="3590728"/>
            <a:ext cx="4437687" cy="4300522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2148887">
            <a:off x="-1844279" y="6870257"/>
            <a:ext cx="5619309" cy="5445621"/>
          </a:xfrm>
          <a:prstGeom prst="rect">
            <a:avLst/>
          </a:prstGeom>
        </p:spPr>
      </p:pic>
      <p:sp>
        <p:nvSpPr>
          <p:cNvPr name="TextBox 6" id="6"/>
          <p:cNvSpPr txBox="true"/>
          <p:nvPr/>
        </p:nvSpPr>
        <p:spPr>
          <a:xfrm rot="0">
            <a:off x="13326257" y="981075"/>
            <a:ext cx="3933043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3359"/>
              </a:lnSpc>
              <a:spcBef>
                <a:spcPct val="0"/>
              </a:spcBef>
            </a:pPr>
            <a:r>
              <a:rPr lang="en-US" sz="2400">
                <a:solidFill>
                  <a:srgbClr val="000000"/>
                </a:solidFill>
                <a:latin typeface="DM Sans"/>
              </a:rPr>
              <a:t>March 30, 2022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981075"/>
            <a:ext cx="3933043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0" indent="0" lvl="0">
              <a:lnSpc>
                <a:spcPts val="3359"/>
              </a:lnSpc>
              <a:spcBef>
                <a:spcPct val="0"/>
              </a:spcBef>
            </a:pPr>
            <a:r>
              <a:rPr lang="en-US" sz="2400">
                <a:solidFill>
                  <a:srgbClr val="000000"/>
                </a:solidFill>
                <a:latin typeface="DM Sans"/>
              </a:rPr>
              <a:t>Naver</a:t>
            </a:r>
          </a:p>
        </p:txBody>
      </p:sp>
      <p:grpSp>
        <p:nvGrpSpPr>
          <p:cNvPr name="Group 8" id="8"/>
          <p:cNvGrpSpPr/>
          <p:nvPr/>
        </p:nvGrpSpPr>
        <p:grpSpPr>
          <a:xfrm rot="-5400000">
            <a:off x="6305856" y="1713758"/>
            <a:ext cx="5676287" cy="7121960"/>
            <a:chOff x="0" y="0"/>
            <a:chExt cx="7568383" cy="9495946"/>
          </a:xfrm>
        </p:grpSpPr>
        <p:pic>
          <p:nvPicPr>
            <p:cNvPr name="Picture 9" id="9"/>
            <p:cNvPicPr>
              <a:picLocks noChangeAspect="true"/>
            </p:cNvPicPr>
            <p:nvPr/>
          </p:nvPicPr>
          <p:blipFill>
            <a:blip r:embed="rId5"/>
            <a:srcRect l="11812" t="-12734" r="11812" b="-12734"/>
            <a:stretch>
              <a:fillRect/>
            </a:stretch>
          </p:blipFill>
          <p:spPr>
            <a:xfrm>
              <a:off x="0" y="0"/>
              <a:ext cx="7568383" cy="9495946"/>
            </a:xfrm>
            <a:prstGeom prst="rect">
              <a:avLst/>
            </a:prstGeom>
          </p:spPr>
        </p:pic>
      </p:grpSp>
      <p:grpSp>
        <p:nvGrpSpPr>
          <p:cNvPr name="Group 10" id="10"/>
          <p:cNvGrpSpPr/>
          <p:nvPr/>
        </p:nvGrpSpPr>
        <p:grpSpPr>
          <a:xfrm rot="0">
            <a:off x="3909101" y="2961890"/>
            <a:ext cx="6143119" cy="4625695"/>
            <a:chOff x="0" y="0"/>
            <a:chExt cx="8190825" cy="6167593"/>
          </a:xfrm>
        </p:grpSpPr>
        <p:sp>
          <p:nvSpPr>
            <p:cNvPr name="AutoShape 11" id="11"/>
            <p:cNvSpPr/>
            <p:nvPr/>
          </p:nvSpPr>
          <p:spPr>
            <a:xfrm rot="-167779">
              <a:off x="59926" y="3318595"/>
              <a:ext cx="8070973" cy="2653704"/>
            </a:xfrm>
            <a:prstGeom prst="rect">
              <a:avLst/>
            </a:prstGeom>
            <a:solidFill>
              <a:srgbClr val="000000"/>
            </a:solidFill>
          </p:spPr>
        </p:sp>
        <p:sp>
          <p:nvSpPr>
            <p:cNvPr name="TextBox 12" id="12"/>
            <p:cNvSpPr txBox="true"/>
            <p:nvPr/>
          </p:nvSpPr>
          <p:spPr>
            <a:xfrm rot="-167779">
              <a:off x="572130" y="3610370"/>
              <a:ext cx="7057303" cy="22900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2411"/>
                </a:lnSpc>
              </a:pPr>
              <a:r>
                <a:rPr lang="en-US" spc="-112" sz="11283">
                  <a:solidFill>
                    <a:srgbClr val="FFFFFF"/>
                  </a:solidFill>
                  <a:latin typeface="Hatton Bold"/>
                </a:rPr>
                <a:t>done!</a:t>
              </a:r>
            </a:p>
          </p:txBody>
        </p:sp>
        <p:sp>
          <p:nvSpPr>
            <p:cNvPr name="AutoShape 13" id="13"/>
            <p:cNvSpPr/>
            <p:nvPr/>
          </p:nvSpPr>
          <p:spPr>
            <a:xfrm rot="82336">
              <a:off x="336166" y="86138"/>
              <a:ext cx="7225359" cy="2653704"/>
            </a:xfrm>
            <a:prstGeom prst="rect">
              <a:avLst/>
            </a:prstGeom>
            <a:solidFill>
              <a:srgbClr val="000000"/>
            </a:solidFill>
          </p:spPr>
        </p:sp>
        <p:sp>
          <p:nvSpPr>
            <p:cNvPr name="TextBox 14" id="14"/>
            <p:cNvSpPr txBox="true"/>
            <p:nvPr/>
          </p:nvSpPr>
          <p:spPr>
            <a:xfrm rot="82336">
              <a:off x="664002" y="449790"/>
              <a:ext cx="6560977" cy="22900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2411"/>
                </a:lnSpc>
              </a:pPr>
              <a:r>
                <a:rPr lang="en-US" spc="-112" sz="11283">
                  <a:solidFill>
                    <a:srgbClr val="FFFFFF"/>
                  </a:solidFill>
                  <a:latin typeface="Hatton Bold"/>
                </a:rPr>
                <a:t>We're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647363">
            <a:off x="11260255" y="3670777"/>
            <a:ext cx="3082039" cy="3207921"/>
            <a:chOff x="0" y="0"/>
            <a:chExt cx="4109386" cy="4277228"/>
          </a:xfrm>
        </p:grpSpPr>
        <p:pic>
          <p:nvPicPr>
            <p:cNvPr name="Picture 16" id="16"/>
            <p:cNvPicPr>
              <a:picLocks noChangeAspect="true"/>
            </p:cNvPicPr>
            <p:nvPr/>
          </p:nvPicPr>
          <p:blipFill>
            <a:blip r:embed="rId6"/>
            <a:srcRect l="0" t="0" r="0" b="0"/>
            <a:stretch>
              <a:fillRect/>
            </a:stretch>
          </p:blipFill>
          <p:spPr>
            <a:xfrm flipH="false" flipV="false" rot="86465">
              <a:off x="43990" y="678331"/>
              <a:ext cx="4021407" cy="3548891"/>
            </a:xfrm>
            <a:prstGeom prst="rect">
              <a:avLst/>
            </a:prstGeom>
          </p:spPr>
        </p:pic>
        <p:sp>
          <p:nvSpPr>
            <p:cNvPr name="TextBox 17" id="17"/>
            <p:cNvSpPr txBox="true"/>
            <p:nvPr/>
          </p:nvSpPr>
          <p:spPr>
            <a:xfrm rot="86465">
              <a:off x="625736" y="1831796"/>
              <a:ext cx="3069938" cy="158682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310"/>
                </a:lnSpc>
              </a:pPr>
              <a:r>
                <a:rPr lang="en-US" sz="2100">
                  <a:solidFill>
                    <a:srgbClr val="000000"/>
                  </a:solidFill>
                  <a:latin typeface="Courier Prime"/>
                </a:rPr>
                <a:t>Thank you for participating. Have a great day ahead.</a:t>
              </a:r>
            </a:p>
          </p:txBody>
        </p:sp>
        <p:pic>
          <p:nvPicPr>
            <p:cNvPr name="Picture 18" id="18"/>
            <p:cNvPicPr>
              <a:picLocks noChangeAspect="true"/>
            </p:cNvPicPr>
            <p:nvPr/>
          </p:nvPicPr>
          <p:blipFill>
            <a:blip r:embed="rId7"/>
            <a:srcRect l="0" t="0" r="0" b="0"/>
            <a:stretch>
              <a:fillRect/>
            </a:stretch>
          </p:blipFill>
          <p:spPr>
            <a:xfrm flipH="false" flipV="false" rot="-5896962">
              <a:off x="-209869" y="570377"/>
              <a:ext cx="1632200" cy="55426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DAE7xX9onpE</dc:identifier>
  <dcterms:modified xsi:type="dcterms:W3CDTF">2011-08-01T06:04:30Z</dcterms:modified>
  <cp:revision>1</cp:revision>
  <dc:title>Naver</dc:title>
</cp:coreProperties>
</file>